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6" r:id="rId3"/>
    <p:sldId id="263" r:id="rId4"/>
    <p:sldId id="260" r:id="rId5"/>
    <p:sldId id="258" r:id="rId6"/>
    <p:sldId id="262" r:id="rId7"/>
    <p:sldId id="264" r:id="rId8"/>
    <p:sldId id="268" r:id="rId9"/>
    <p:sldId id="278" r:id="rId10"/>
    <p:sldId id="269" r:id="rId11"/>
    <p:sldId id="271" r:id="rId12"/>
    <p:sldId id="277" r:id="rId13"/>
    <p:sldId id="273" r:id="rId14"/>
    <p:sldId id="270" r:id="rId15"/>
    <p:sldId id="265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9DBE3F7-41E6-48CE-91F0-F33D65A8EDBB}" type="datetimeFigureOut">
              <a:rPr lang="ru-RU"/>
              <a:pPr>
                <a:defRPr/>
              </a:pPr>
              <a:t>06.11.2013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A25B849-0678-4074-B04D-E3DEFBE0AB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25B849-0678-4074-B04D-E3DEFBE0ABF4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7AE954-EABA-4EB7-9A7C-0ED80B3E6FDF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Информационно-библиотечный центр, культурно-досуговый центр, спортивно-оздоровительный центр и т.д.</a:t>
            </a:r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52B33E-EAC0-4237-B3B9-D70135BD06E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C3CF9-5DB8-48D6-A3CD-06739100071F}" type="datetimeFigureOut">
              <a:rPr lang="ru-RU"/>
              <a:pPr>
                <a:defRPr/>
              </a:pPr>
              <a:t>06.11.2013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73F081-B7DC-430C-8272-B6F769989C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834A5-14F6-45F1-8B98-94C540F9715A}" type="datetimeFigureOut">
              <a:rPr lang="ru-RU"/>
              <a:pPr>
                <a:defRPr/>
              </a:pPr>
              <a:t>06.11.2013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C8D92-DBB1-4BB0-BA6D-D8586EACAB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2C10D-0714-44F2-8A17-60FC3CC8339D}" type="datetimeFigureOut">
              <a:rPr lang="ru-RU"/>
              <a:pPr>
                <a:defRPr/>
              </a:pPr>
              <a:t>06.11.2013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D1A48-D5F1-4BDD-B97A-3DF0B023D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B8A23-9F6B-449E-B993-E9B0592A99EA}" type="datetimeFigureOut">
              <a:rPr lang="ru-RU"/>
              <a:pPr>
                <a:defRPr/>
              </a:pPr>
              <a:t>06.11.2013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16395-53E0-49C4-95BB-46A8769E52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FE4B8-DCEF-4B40-AEE1-CFE26C5870DB}" type="datetimeFigureOut">
              <a:rPr lang="ru-RU"/>
              <a:pPr>
                <a:defRPr/>
              </a:pPr>
              <a:t>06.11.2013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CF895-C6A3-4E20-B4FD-CEE8147C5F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5237A-C39F-472D-B77C-CB500187AAC1}" type="datetimeFigureOut">
              <a:rPr lang="ru-RU"/>
              <a:pPr>
                <a:defRPr/>
              </a:pPr>
              <a:t>06.11.2013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24876-5E77-4C2D-84ED-EE0E8915ED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49FD68F-4D90-425D-ACD8-98261EAA8EA8}" type="datetimeFigureOut">
              <a:rPr lang="ru-RU"/>
              <a:pPr>
                <a:defRPr/>
              </a:pPr>
              <a:t>06.11.2013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C84A24E-34AC-4F36-BC64-340C5E84DC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55120-67E4-4E35-8FDB-53E1BB3472EE}" type="datetimeFigureOut">
              <a:rPr lang="ru-RU"/>
              <a:pPr>
                <a:defRPr/>
              </a:pPr>
              <a:t>06.11.2013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52A1D-4F70-4D0D-B68A-099228C997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148F3-F43A-42B5-B054-2304D49903EF}" type="datetimeFigureOut">
              <a:rPr lang="ru-RU"/>
              <a:pPr>
                <a:defRPr/>
              </a:pPr>
              <a:t>06.11.2013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5885A-DF3D-413A-ABF4-FE0389D4BA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E01F6-8331-4160-ADF4-CA84F1E7F8F7}" type="datetimeFigureOut">
              <a:rPr lang="ru-RU"/>
              <a:pPr>
                <a:defRPr/>
              </a:pPr>
              <a:t>06.11.2013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EF569-1C67-41B9-8B91-BA4A9E1B0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E519C-B9A6-4900-AD13-5718C4F928FE}" type="datetimeFigureOut">
              <a:rPr lang="ru-RU"/>
              <a:pPr>
                <a:defRPr/>
              </a:pPr>
              <a:t>06.11.2013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F6C0-1F5D-4AB3-A481-73E0464A7E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49A964CB-D54B-464C-B183-E9A9E2FABFE6}" type="datetimeFigureOut">
              <a:rPr lang="ru-RU"/>
              <a:pPr>
                <a:defRPr/>
              </a:pPr>
              <a:t>06.11.2013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E42B83E-A447-4828-99A3-25123EFF22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73" r:id="rId5"/>
    <p:sldLayoutId id="2147483674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DE6C36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DE6C36"/>
        </a:buClr>
        <a:buFont typeface="Georgia" pitchFamily="18" charset="0"/>
        <a:buChar char="▫"/>
        <a:defRPr sz="2000" kern="1200">
          <a:solidFill>
            <a:srgbClr val="DE6C36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468313" y="1125538"/>
            <a:ext cx="7989887" cy="2474912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Times New Roman" pitchFamily="18" charset="0"/>
              </a:rPr>
              <a:t>Нормативно-правовая база организации платных дополнительных услуг в ОУ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/>
            <a:endParaRPr lang="ru-RU" smtClean="0">
              <a:latin typeface="Arial" charset="0"/>
            </a:endParaRPr>
          </a:p>
          <a:p>
            <a:pPr marL="63500" algn="ctr" eaLnBrk="1" hangingPunct="1"/>
            <a:r>
              <a:rPr lang="ru-RU" b="1" smtClean="0">
                <a:latin typeface="Times New Roman" pitchFamily="18" charset="0"/>
              </a:rPr>
              <a:t>ГБОУ лицей № 384 Кировский район Санкт-Петербург</a:t>
            </a:r>
          </a:p>
          <a:p>
            <a:pPr marL="63500" algn="ctr" eaLnBrk="1" hangingPunct="1"/>
            <a:r>
              <a:rPr lang="ru-RU" b="1" smtClean="0">
                <a:latin typeface="Times New Roman" pitchFamily="18" charset="0"/>
              </a:rPr>
              <a:t>05.11.2013г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323850" y="620713"/>
            <a:ext cx="8435975" cy="719137"/>
          </a:xfrm>
        </p:spPr>
        <p:txBody>
          <a:bodyPr/>
          <a:lstStyle/>
          <a:p>
            <a:pPr algn="ctr" eaLnBrk="1" hangingPunct="1"/>
            <a:r>
              <a:rPr lang="ru-RU" sz="3200" b="1" smtClean="0">
                <a:latin typeface="Times New Roman" pitchFamily="18" charset="0"/>
              </a:rPr>
              <a:t>ДОГОВОРЫ</a:t>
            </a:r>
          </a:p>
        </p:txBody>
      </p:sp>
      <p:graphicFrame>
        <p:nvGraphicFramePr>
          <p:cNvPr id="22583" name="Group 55"/>
          <p:cNvGraphicFramePr>
            <a:graphicFrameLocks noGrp="1"/>
          </p:cNvGraphicFramePr>
          <p:nvPr/>
        </p:nvGraphicFramePr>
        <p:xfrm>
          <a:off x="395288" y="1484313"/>
          <a:ext cx="8353425" cy="4050030"/>
        </p:xfrm>
        <a:graphic>
          <a:graphicData uri="http://schemas.openxmlformats.org/drawingml/2006/table">
            <a:tbl>
              <a:tblPr/>
              <a:tblGrid>
                <a:gridCol w="3529012"/>
                <a:gridCol w="4824413"/>
              </a:tblGrid>
              <a:tr h="431800"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938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Примерные формы договоров утверждаются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федеральным органом управления образованием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Примерные формы договоров утверждаются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федеральным органом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исполнительной власти ….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Сведения, указанные в договоре, должны соответствовать информации, размещённой на официальном сайте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 gridSpan="2"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Сведения, которые должны содержаться в договоре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535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фамилия, имя, отчество, телефон и адрес потребителя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Наименование или фамилия, имя, отчество (при наличии), телефон заказчика. 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Место нахождения или место жительства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587" name="Group 59"/>
          <p:cNvGraphicFramePr>
            <a:graphicFrameLocks noGrp="1"/>
          </p:cNvGraphicFramePr>
          <p:nvPr/>
        </p:nvGraphicFramePr>
        <p:xfrm>
          <a:off x="395288" y="5589588"/>
          <a:ext cx="8353425" cy="914400"/>
        </p:xfrm>
        <a:graphic>
          <a:graphicData uri="http://schemas.openxmlformats.org/drawingml/2006/table">
            <a:tbl>
              <a:tblPr/>
              <a:tblGrid>
                <a:gridCol w="3529012"/>
                <a:gridCol w="4824413"/>
              </a:tblGrid>
              <a:tr h="89535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ФИО обучающегося, его место жительства, телефон. (если обучающийся не является Заказчиком по договору)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2987675" y="260350"/>
            <a:ext cx="4608513" cy="936625"/>
          </a:xfrm>
        </p:spPr>
        <p:txBody>
          <a:bodyPr/>
          <a:lstStyle/>
          <a:p>
            <a:pPr eaLnBrk="1" hangingPunct="1"/>
            <a:r>
              <a:rPr lang="ru-RU" sz="2800" b="1" smtClean="0">
                <a:latin typeface="Times New Roman" pitchFamily="18" charset="0"/>
              </a:rPr>
              <a:t>ДОГОВОРЫ</a:t>
            </a:r>
          </a:p>
        </p:txBody>
      </p:sp>
      <p:graphicFrame>
        <p:nvGraphicFramePr>
          <p:cNvPr id="23602" name="Group 50"/>
          <p:cNvGraphicFramePr>
            <a:graphicFrameLocks noGrp="1"/>
          </p:cNvGraphicFramePr>
          <p:nvPr/>
        </p:nvGraphicFramePr>
        <p:xfrm>
          <a:off x="539750" y="1052513"/>
          <a:ext cx="8135938" cy="5585048"/>
        </p:xfrm>
        <a:graphic>
          <a:graphicData uri="http://schemas.openxmlformats.org/drawingml/2006/table">
            <a:tbl>
              <a:tblPr/>
              <a:tblGrid>
                <a:gridCol w="3240360"/>
                <a:gridCol w="4895578"/>
              </a:tblGrid>
              <a:tr h="73660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стоимость и порядок оплаты п.у.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Georgia" pitchFamily="18" charset="0"/>
                        </a:rPr>
                        <a:t>Полная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 стоимость и порядок оплаты п.у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5648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Форма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Georgia" pitchFamily="18" charset="0"/>
                        </a:rPr>
                        <a:t>оказания услуг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(в шаблоне договора было прописано в приложении  к договору)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Форма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Georgia" pitchFamily="18" charset="0"/>
                        </a:rPr>
                        <a:t>обучения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(в шаблоне договора были прописаны, но без обучающегося)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Права, обязанности, ответственность исполнителя, заказчика,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Georgia" pitchFamily="18" charset="0"/>
                        </a:rPr>
                        <a:t>обучающегося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(в шаблоне договора были прописаны)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Сведения о лицензии на осуществление 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Порядок пользования учебниками и учебными пособиями</a:t>
                      </a:r>
                      <a:r>
                        <a:rPr kumimoji="0" lang="ru-RU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(в шаблоне договора были прописаны)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Порядок изменения и расторжения договора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Прямоугольник 2"/>
          <p:cNvSpPr>
            <a:spLocks noChangeArrowheads="1"/>
          </p:cNvSpPr>
          <p:nvPr/>
        </p:nvSpPr>
        <p:spPr bwMode="auto">
          <a:xfrm>
            <a:off x="684213" y="3573463"/>
            <a:ext cx="74168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b="1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baseline="300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Пользование учебниками и учебными пособиями обучающимися, осваивающими учебные предметы, курсы, дисциплины (модули)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за пределами федеральных государственных образовательных стандартов и (или) получающими платные образовательные услуги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осуществляется в порядке, установленном организацией, осуществляющей образовательную деятельность.</a:t>
            </a:r>
          </a:p>
        </p:txBody>
      </p:sp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684213" y="404813"/>
            <a:ext cx="7380287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Закон Санкт-Петербурга от 17 июля 2013 года №461-83 "Об образовании в Санкт-Петербурге"</a:t>
            </a:r>
          </a:p>
          <a:p>
            <a:pPr algn="ctr" eaLnBrk="0" hangingPunct="0"/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Прямоугольник 4"/>
          <p:cNvSpPr>
            <a:spLocks noChangeArrowheads="1"/>
          </p:cNvSpPr>
          <p:nvPr/>
        </p:nvSpPr>
        <p:spPr bwMode="auto">
          <a:xfrm>
            <a:off x="323850" y="2276475"/>
            <a:ext cx="4572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Глава 2. ОБУЧАЮЩИЕСЯ</a:t>
            </a:r>
            <a:endParaRPr lang="ru-RU" sz="2000" i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Статья 7. Обеспечение обучающихся учебниками и учебными пособиями</a:t>
            </a:r>
            <a:endParaRPr lang="ru-RU" sz="2000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ChangeArrowheads="1"/>
          </p:cNvSpPr>
          <p:nvPr/>
        </p:nvSpPr>
        <p:spPr bwMode="auto">
          <a:xfrm>
            <a:off x="2771775" y="666750"/>
            <a:ext cx="40592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chemeClr val="tx2"/>
                </a:solidFill>
                <a:latin typeface="Times New Roman" pitchFamily="18" charset="0"/>
              </a:rPr>
              <a:t>Конфликт интересов</a:t>
            </a:r>
          </a:p>
        </p:txBody>
      </p:sp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467544" y="1920498"/>
            <a:ext cx="8351837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b="1" i="1" dirty="0">
                <a:latin typeface="Times New Roman" pitchFamily="18" charset="0"/>
              </a:rPr>
              <a:t>Ст.2 п.33. Закона об образовании РФ</a:t>
            </a:r>
            <a:r>
              <a:rPr lang="ru-RU" sz="2000" b="1" dirty="0">
                <a:latin typeface="Times New Roman" pitchFamily="18" charset="0"/>
              </a:rPr>
              <a:t>. </a:t>
            </a:r>
          </a:p>
          <a:p>
            <a:pPr algn="just"/>
            <a:r>
              <a:rPr lang="ru-RU" sz="2000" b="1" dirty="0">
                <a:latin typeface="Times New Roman" pitchFamily="18" charset="0"/>
              </a:rPr>
              <a:t> Конфликт интересов педагогического работника - ситуация, при которой у педагогического работника при осуществлении им профессиональной деятельности возникает </a:t>
            </a:r>
            <a:r>
              <a:rPr lang="ru-RU" sz="2000" b="1" u="sng" dirty="0">
                <a:latin typeface="Times New Roman" pitchFamily="18" charset="0"/>
              </a:rPr>
              <a:t>личная заинтересованность в получении материальной выгоды или иного преимущества и которая влияет или может повлиять</a:t>
            </a:r>
            <a:r>
              <a:rPr lang="ru-RU" sz="2000" b="1" dirty="0">
                <a:latin typeface="Times New Roman" pitchFamily="18" charset="0"/>
              </a:rPr>
              <a:t> на надлежащее исполнение педагогическим работником профессиональных обязанностей вследствие противоречия между его личной заинтересованностью и интересами обучающегося, родителей (законных представителей) несовершеннолетних обучающихся;</a:t>
            </a:r>
            <a:r>
              <a:rPr lang="ru-RU" sz="2000" dirty="0">
                <a:latin typeface="Times New Roman" pitchFamily="18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5301208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Распоряжение № 2524-р  п.2.4.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допускать привлечения к оказанию П.О.У. педагогического работника, осуществляющего образовательную деятельность в данной организации,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это приводит к конфликту интересов педагогического работник</a:t>
            </a:r>
            <a:r>
              <a:rPr lang="ru-RU" dirty="0" smtClean="0"/>
              <a:t>а. 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539750" y="274638"/>
            <a:ext cx="7920038" cy="1354137"/>
          </a:xfrm>
        </p:spPr>
        <p:txBody>
          <a:bodyPr/>
          <a:lstStyle/>
          <a:p>
            <a:pPr algn="ctr" eaLnBrk="1" hangingPunct="1"/>
            <a:r>
              <a:rPr lang="ru-RU" sz="3200" b="1" smtClean="0">
                <a:latin typeface="Times New Roman" pitchFamily="18" charset="0"/>
              </a:rPr>
              <a:t>Стоимость платной дополнительной образовательной услуги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00113" y="1989138"/>
          <a:ext cx="7440489" cy="4391265"/>
        </p:xfrm>
        <a:graphic>
          <a:graphicData uri="http://schemas.openxmlformats.org/drawingml/2006/table">
            <a:tbl>
              <a:tblPr/>
              <a:tblGrid>
                <a:gridCol w="628774"/>
                <a:gridCol w="4296619"/>
                <a:gridCol w="628774"/>
                <a:gridCol w="628774"/>
                <a:gridCol w="628774"/>
                <a:gridCol w="628774"/>
              </a:tblGrid>
              <a:tr h="8867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latin typeface="Arial Cyr"/>
                        </a:rPr>
                        <a:t> 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latin typeface="Arial Cyr"/>
                        </a:rPr>
                        <a:t>Калькуляционные статьи расходов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latin typeface="Arial Cyr"/>
                        </a:rPr>
                        <a:t>КОСГУ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latin typeface="Arial Cyr"/>
                        </a:rPr>
                        <a:t>Показатели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latin typeface="Arial Cyr"/>
                        </a:rPr>
                        <a:t>Смета расходов по виду услуги в месяц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latin typeface="Arial Cyr"/>
                        </a:rPr>
                        <a:t>Смета расходов по виду услуги в год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 dirty="0">
                          <a:latin typeface="Arial Cyr"/>
                        </a:rPr>
                        <a:t>1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>
                          <a:latin typeface="Arial Cyr"/>
                        </a:rPr>
                        <a:t>2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>
                          <a:latin typeface="Arial Cyr"/>
                        </a:rPr>
                        <a:t>3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>
                          <a:latin typeface="Arial Cyr"/>
                        </a:rPr>
                        <a:t>4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>
                          <a:latin typeface="Arial Cyr"/>
                        </a:rPr>
                        <a:t>5=гр4*кол-во час. в м-ц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>
                          <a:latin typeface="Arial Cyr"/>
                        </a:rPr>
                        <a:t>6=гр5*кол-во мес.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 Cyr"/>
                        </a:rPr>
                        <a:t>1*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Arial Cyr"/>
                        </a:rPr>
                        <a:t>Количество учащихся(воспитанников), </a:t>
                      </a:r>
                      <a:r>
                        <a:rPr lang="ru-RU" sz="1100" b="0" i="0" u="none" strike="noStrike" dirty="0" err="1">
                          <a:latin typeface="Arial Cyr"/>
                        </a:rPr>
                        <a:t>чел.в</a:t>
                      </a:r>
                      <a:r>
                        <a:rPr lang="ru-RU" sz="1100" b="0" i="0" u="none" strike="noStrike" dirty="0">
                          <a:latin typeface="Arial Cyr"/>
                        </a:rPr>
                        <a:t> группе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13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 Cyr"/>
                        </a:rPr>
                        <a:t>2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Arial Cyr"/>
                        </a:rPr>
                        <a:t>Количество учебных часов: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Arial Cyr"/>
                        </a:rPr>
                        <a:t>а) в месяц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8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Arial Cyr"/>
                        </a:rPr>
                        <a:t>б) количество месяцев в год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9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 Cyr"/>
                        </a:rPr>
                        <a:t>2.1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Arial Cyr"/>
                        </a:rPr>
                        <a:t>Стоимость услуги на 1 уч-ся в месяц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600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16"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latin typeface="Arial Cyr"/>
                        </a:rPr>
                        <a:t>ПРЯМЫЕ ЗАТРАТЫ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84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 Cyr"/>
                        </a:rPr>
                        <a:t>3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sng" strike="noStrike" dirty="0">
                          <a:latin typeface="Arial Cyr"/>
                        </a:rPr>
                        <a:t>Планируемые затраты за 1 час руб.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69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Arial Cyr"/>
                        </a:rPr>
                        <a:t>3.1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Arial Cyr"/>
                        </a:rPr>
                        <a:t>-оплата исполнителю исходя из должностного оклада  за 1 учебный час занятий, руб.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211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336,50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2 692,00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24 228,00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1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Arial Cyr"/>
                        </a:rPr>
                        <a:t>3.2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Arial Cyr"/>
                        </a:rPr>
                        <a:t>-резерв, руб.(для оплаты отпускных.  больничного) (10%от дохода =133.13=&gt;)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211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70,26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562,07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5 058,59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1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Arial Cyr"/>
                        </a:rPr>
                        <a:t>3.3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Arial Cyr"/>
                        </a:rPr>
                        <a:t>-надбавки за личный вклад работников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Arial Cyr"/>
                        </a:rPr>
                        <a:t>211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25,60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204,80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1 843,20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1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Arial Cyr"/>
                        </a:rPr>
                        <a:t>3.4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 Cyr"/>
                        </a:rPr>
                        <a:t>Итого: 3.1+3.2+3.3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Arial Cyr"/>
                        </a:rPr>
                        <a:t>211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latin typeface="Arial Cyr"/>
                        </a:rPr>
                        <a:t>432,36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latin typeface="Arial Cyr"/>
                        </a:rPr>
                        <a:t>3 458,87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31 129,79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1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Arial Cyr"/>
                        </a:rPr>
                        <a:t>3.5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 Cyr"/>
                        </a:rPr>
                        <a:t>- начисления на оплату труда,руб.(30%)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213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Arial Cyr"/>
                        </a:rPr>
                        <a:t>129,71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Arial Cyr"/>
                        </a:rPr>
                        <a:t>1 037,66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Arial Cyr"/>
                        </a:rPr>
                        <a:t>9 338,94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71550" y="260350"/>
          <a:ext cx="7200803" cy="6422389"/>
        </p:xfrm>
        <a:graphic>
          <a:graphicData uri="http://schemas.openxmlformats.org/drawingml/2006/table">
            <a:tbl>
              <a:tblPr/>
              <a:tblGrid>
                <a:gridCol w="608519"/>
                <a:gridCol w="4158208"/>
                <a:gridCol w="608519"/>
                <a:gridCol w="608519"/>
                <a:gridCol w="608519"/>
                <a:gridCol w="608519"/>
              </a:tblGrid>
              <a:tr h="202643"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Arial Cyr"/>
                        </a:rPr>
                        <a:t>КОСВЕННЫЕ ЗАТРАТЫ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966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latin typeface="Arial Cyr"/>
                        </a:rPr>
                        <a:t>4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Arial Cyr"/>
                        </a:rPr>
                        <a:t>оплата труда административно-управленческого и вспомогательного персонала. Руб.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211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140,40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1 123,20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10 108,80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Arial Cyr"/>
                        </a:rPr>
                        <a:t>4,1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Arial Cyr"/>
                        </a:rPr>
                        <a:t>-оплата руководителю 9%, руб.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211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70,20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561,60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5 054,40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Arial Cyr"/>
                        </a:rPr>
                        <a:t>4,2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Arial Cyr"/>
                        </a:rPr>
                        <a:t>-оплата организатору платных услуг, руб.(7% от ФОТ 1ч)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211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54,60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436,80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3 931,20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Arial Cyr"/>
                        </a:rPr>
                        <a:t>4,3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Arial Cyr"/>
                        </a:rPr>
                        <a:t>- итого: оплата вспомогательному составу, руб.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211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15,60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124,80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1 123,20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Arial Cyr"/>
                        </a:rPr>
                        <a:t>координатор (4% от ФОТ)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211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15,60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124,80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1 123,20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Arial Cyr"/>
                        </a:rPr>
                        <a:t>5,0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Arial Cyr"/>
                        </a:rPr>
                        <a:t>-резерв, руб.(для оплаты отпускных.  больничного) (10%от дохода =133.13=&gt;)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211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27,24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217,93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1 961,41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Arial Cyr"/>
                        </a:rPr>
                        <a:t>6,00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Arial Cyr"/>
                        </a:rPr>
                        <a:t>-надбавки за личный вклад работников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211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Arial Cyr"/>
                        </a:rPr>
                        <a:t>7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Arial Cyr"/>
                        </a:rPr>
                        <a:t>итого: 4+5+6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211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167,64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latin typeface="Arial Cyr"/>
                        </a:rPr>
                        <a:t>1 341,13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12 070,21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Arial Cyr"/>
                        </a:rPr>
                        <a:t>8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Arial Cyr"/>
                        </a:rPr>
                        <a:t>- начисления на оплату </a:t>
                      </a:r>
                      <a:r>
                        <a:rPr lang="ru-RU" sz="1100" b="0" i="0" u="none" strike="noStrike" dirty="0" err="1">
                          <a:latin typeface="Arial Cyr"/>
                        </a:rPr>
                        <a:t>труда,руб</a:t>
                      </a:r>
                      <a:r>
                        <a:rPr lang="ru-RU" sz="1100" b="0" i="0" u="none" strike="noStrike" dirty="0">
                          <a:latin typeface="Arial Cyr"/>
                        </a:rPr>
                        <a:t>.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213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50,29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402,34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3 621,06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Arial Cyr"/>
                        </a:rPr>
                        <a:t>9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Arial Cyr"/>
                        </a:rPr>
                        <a:t>итого: 3.4+7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211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latin typeface="Arial Cyr"/>
                        </a:rPr>
                        <a:t>600,00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4 800,00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43 200,00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2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Arial Cyr"/>
                        </a:rPr>
                        <a:t>10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Arial Cyr"/>
                        </a:rPr>
                        <a:t>итого:3.5+8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Arial Cyr"/>
                        </a:rPr>
                        <a:t>213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180,00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1 440,00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12 960,00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Arial Cyr"/>
                        </a:rPr>
                        <a:t>11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Arial Cyr"/>
                        </a:rPr>
                        <a:t>Итого (3.1+3.2+3.3+3.4+3.5+3.6)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latin typeface="Arial Cyr"/>
                        </a:rPr>
                        <a:t>211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latin typeface="Arial Cyr"/>
                        </a:rPr>
                        <a:t>600,00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latin typeface="Arial Cyr"/>
                        </a:rPr>
                        <a:t>4 800,00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latin typeface="Arial Cyr"/>
                        </a:rPr>
                        <a:t>43 200,00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2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Arial Cyr"/>
                        </a:rPr>
                        <a:t>12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latin typeface="Arial Cyr"/>
                        </a:rPr>
                        <a:t>- начисления на оплату </a:t>
                      </a:r>
                      <a:r>
                        <a:rPr lang="ru-RU" sz="1100" b="1" i="0" u="none" strike="noStrike" dirty="0" err="1">
                          <a:latin typeface="Arial Cyr"/>
                        </a:rPr>
                        <a:t>труда,руб</a:t>
                      </a:r>
                      <a:r>
                        <a:rPr lang="ru-RU" sz="1100" b="1" i="0" u="none" strike="noStrike" dirty="0">
                          <a:latin typeface="Arial Cyr"/>
                        </a:rPr>
                        <a:t>.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latin typeface="Arial Cyr"/>
                        </a:rPr>
                        <a:t>213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latin typeface="Arial Cyr"/>
                        </a:rPr>
                        <a:t>180,00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latin typeface="Arial Cyr"/>
                        </a:rPr>
                        <a:t>1 440,00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latin typeface="Arial Cyr"/>
                        </a:rPr>
                        <a:t>12 960,00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643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latin typeface="Arial Cyr"/>
                        </a:rPr>
                        <a:t>80%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 Cyr"/>
                        </a:rPr>
                        <a:t>Итого на оплату труда (11+12)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Arial Cyr"/>
                        </a:rPr>
                        <a:t> 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latin typeface="Arial Cyr"/>
                        </a:rPr>
                        <a:t>780,0  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latin typeface="Arial Cyr"/>
                        </a:rPr>
                        <a:t>6240,0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latin typeface="Arial Cyr"/>
                        </a:rPr>
                        <a:t>56160,0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202643"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latin typeface="Arial Cyr"/>
                        </a:rPr>
                        <a:t>КОСВЕННЫЕ ЗАТРАТЫ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2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Arial Cyr"/>
                        </a:rPr>
                        <a:t>13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Arial Cyr"/>
                        </a:rPr>
                        <a:t>-услуги </a:t>
                      </a:r>
                      <a:r>
                        <a:rPr lang="ru-RU" sz="1100" b="0" i="0" u="none" strike="noStrike" dirty="0" err="1">
                          <a:latin typeface="Arial Cyr"/>
                        </a:rPr>
                        <a:t>связи,руб</a:t>
                      </a:r>
                      <a:r>
                        <a:rPr lang="ru-RU" sz="1100" b="0" i="0" u="none" strike="noStrike" dirty="0">
                          <a:latin typeface="Arial Cyr"/>
                        </a:rPr>
                        <a:t>.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221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Arial Cyr"/>
                        </a:rPr>
                        <a:t> 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0,0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0,0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Arial Cyr"/>
                        </a:rPr>
                        <a:t>14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 Cyr"/>
                        </a:rPr>
                        <a:t>-транспортные услуги, руб.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222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Arial Cyr"/>
                        </a:rPr>
                        <a:t> 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0,0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0,0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Arial Cyr"/>
                        </a:rPr>
                        <a:t>15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 Cyr"/>
                        </a:rPr>
                        <a:t>-коммунальные услуги, руб.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223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Arial Cyr"/>
                        </a:rPr>
                        <a:t>0,97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7,72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69,50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02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Arial Cyr"/>
                        </a:rPr>
                        <a:t>16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 Cyr"/>
                        </a:rPr>
                        <a:t>-услуги по содержанию имущества ,руб.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225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Arial Cyr"/>
                        </a:rPr>
                        <a:t>0,27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2,19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19,74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02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Arial Cyr"/>
                        </a:rPr>
                        <a:t>17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 Cyr"/>
                        </a:rPr>
                        <a:t>-прочие услуги, руб.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226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Arial Cyr"/>
                        </a:rPr>
                        <a:t> 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Arial Cyr"/>
                        </a:rPr>
                        <a:t>18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 Cyr"/>
                        </a:rPr>
                        <a:t>-прочие расходы, руб.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290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Arial Cyr"/>
                        </a:rPr>
                        <a:t> 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0,0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0,0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Arial Cyr"/>
                        </a:rPr>
                        <a:t>19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 Cyr"/>
                        </a:rPr>
                        <a:t>-приобретение основных средств(оборудования), руб.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310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Arial Cyr"/>
                        </a:rPr>
                        <a:t>68,8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Arial Cyr"/>
                        </a:rPr>
                        <a:t>1550,1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13950,8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Arial Cyr"/>
                        </a:rPr>
                        <a:t>20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 Cyr"/>
                        </a:rPr>
                        <a:t>-приобретение материальных запасов, руб.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340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125,0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Arial Cyr"/>
                        </a:rPr>
                        <a:t>1250,0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10000,0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385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latin typeface="Arial Cyr"/>
                        </a:rPr>
                        <a:t>20%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 Cyr"/>
                        </a:rPr>
                        <a:t>Итого на содержание учреждения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Arial Cyr"/>
                        </a:rPr>
                        <a:t>   195,0   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latin typeface="Arial Cyr"/>
                        </a:rPr>
                        <a:t>1560,0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latin typeface="Arial Cyr"/>
                        </a:rPr>
                        <a:t>14040,0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19138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 Cyr"/>
                        </a:rPr>
                        <a:t>Всего расходов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Arial Cyr"/>
                        </a:rPr>
                        <a:t>   975,0   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latin typeface="Arial Cyr"/>
                        </a:rPr>
                        <a:t>7800,0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latin typeface="Arial Cyr"/>
                        </a:rPr>
                        <a:t>70200,0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38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 Cyr"/>
                        </a:rPr>
                        <a:t>Стоимость услуги руб.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latin typeface="Arial Cyr"/>
                        </a:rPr>
                        <a:t>600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Arial Cyr"/>
                        </a:rPr>
                        <a:t> </a:t>
                      </a:r>
                    </a:p>
                  </a:txBody>
                  <a:tcPr marL="8049" marR="8049" marT="8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1052513"/>
            <a:ext cx="8532812" cy="1944687"/>
          </a:xfrm>
        </p:spPr>
        <p:txBody>
          <a:bodyPr/>
          <a:lstStyle/>
          <a:p>
            <a:pPr algn="ctr" eaLnBrk="1" hangingPunct="1"/>
            <a:r>
              <a:rPr lang="ru-RU" sz="3200" b="1" smtClean="0">
                <a:solidFill>
                  <a:schemeClr val="bg1"/>
                </a:solidFill>
                <a:latin typeface="Times New Roman" pitchFamily="18" charset="0"/>
              </a:rPr>
              <a:t>С</a:t>
            </a:r>
            <a:r>
              <a:rPr lang="ru-RU" sz="3200" b="1" smtClean="0">
                <a:latin typeface="Times New Roman" pitchFamily="18" charset="0"/>
              </a:rPr>
              <a:t> </a:t>
            </a:r>
            <a:r>
              <a:rPr lang="ru-RU" sz="3200" b="1" smtClean="0">
                <a:solidFill>
                  <a:schemeClr val="bg1"/>
                </a:solidFill>
                <a:latin typeface="Times New Roman" pitchFamily="18" charset="0"/>
              </a:rPr>
              <a:t>1.09.2013г. В образовательной системе РФ заработал новый ФЕДЕРАЛЬНЫЙ ЗАКОН «ОБ ОБРАЗОВАНИИ В РОССИИЙСКОЙ ФЕДЕРАЦИИ»</a:t>
            </a:r>
          </a:p>
        </p:txBody>
      </p:sp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250825" y="4365625"/>
            <a:ext cx="8424863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latin typeface="Times New Roman" pitchFamily="18" charset="0"/>
              </a:rPr>
              <a:t>Статья 101. «Осуществление образовательной  деятельности за счёт средств физических лиц и юридических лиц». </a:t>
            </a:r>
            <a:r>
              <a:rPr lang="ru-RU" sz="2800" b="1" dirty="0" smtClean="0">
                <a:latin typeface="Times New Roman" pitchFamily="18" charset="0"/>
              </a:rPr>
              <a:t>(3 пункта)</a:t>
            </a:r>
            <a:endParaRPr lang="ru-RU" sz="28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2268538" y="-171450"/>
            <a:ext cx="6059487" cy="1728788"/>
          </a:xfrm>
        </p:spPr>
        <p:txBody>
          <a:bodyPr/>
          <a:lstStyle/>
          <a:p>
            <a:pPr eaLnBrk="1" hangingPunct="1"/>
            <a:r>
              <a:rPr lang="ru-RU" sz="2800" b="1" smtClean="0">
                <a:latin typeface="Times New Roman" pitchFamily="18" charset="0"/>
              </a:rPr>
              <a:t>Утратили силу с 01.09.2013г</a:t>
            </a:r>
            <a:r>
              <a:rPr lang="ru-RU" sz="3200" b="1" smtClean="0"/>
              <a:t>.</a:t>
            </a:r>
          </a:p>
        </p:txBody>
      </p:sp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95288" y="1052513"/>
            <a:ext cx="7993136" cy="275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ru-RU" b="1" dirty="0"/>
              <a:t> </a:t>
            </a:r>
            <a:r>
              <a:rPr lang="ru-RU" sz="1600" b="1" dirty="0">
                <a:latin typeface="Times New Roman" pitchFamily="18" charset="0"/>
              </a:rPr>
              <a:t>Постановление Правительства РФ от 5.07.2001г. № 505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1600" b="1" dirty="0">
                <a:latin typeface="Times New Roman" pitchFamily="18" charset="0"/>
              </a:rPr>
              <a:t> Постановление Правительства РФ от 01.04.2003г. № 181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1600" b="1" dirty="0">
                <a:latin typeface="Times New Roman" pitchFamily="18" charset="0"/>
              </a:rPr>
              <a:t> Постановление Правительства РФ от 28.12. 2005г. № 815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1600" b="1" dirty="0">
                <a:latin typeface="Times New Roman" pitchFamily="18" charset="0"/>
              </a:rPr>
              <a:t> Постановление Правительства РФ от 15.09.2008г. № 682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1600" b="1" dirty="0">
                <a:latin typeface="Times New Roman" pitchFamily="18" charset="0"/>
              </a:rPr>
              <a:t>Распоряжение Комитета по образованию Санкт-Петербурга от   27.04.2010г. </a:t>
            </a:r>
            <a:r>
              <a:rPr lang="ru-RU" sz="1600" b="1" dirty="0" smtClean="0">
                <a:latin typeface="Times New Roman" pitchFamily="18" charset="0"/>
              </a:rPr>
              <a:t> № </a:t>
            </a:r>
            <a:r>
              <a:rPr lang="ru-RU" sz="1600" b="1" dirty="0">
                <a:latin typeface="Times New Roman" pitchFamily="18" charset="0"/>
              </a:rPr>
              <a:t>702-р «О порядке привлечения и использования благотворительных средств и мерах по предупреждению незаконного сбора средств….»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ru-RU" b="1" dirty="0">
              <a:latin typeface="Times New Roman" pitchFamily="18" charset="0"/>
            </a:endParaRP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2339975" y="3429000"/>
            <a:ext cx="5645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</a:rPr>
              <a:t>Вступили в силу</a:t>
            </a:r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539750" y="4005263"/>
            <a:ext cx="7559675" cy="229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ru-RU" b="1" dirty="0">
                <a:latin typeface="Times New Roman" pitchFamily="18" charset="0"/>
              </a:rPr>
              <a:t>Постановление Правительства РФ </a:t>
            </a:r>
            <a:r>
              <a:rPr lang="ru-RU" b="1">
                <a:latin typeface="Times New Roman" pitchFamily="18" charset="0"/>
              </a:rPr>
              <a:t>от </a:t>
            </a:r>
            <a:r>
              <a:rPr lang="ru-RU" b="1" u="sng" smtClean="0">
                <a:latin typeface="Times New Roman" pitchFamily="18" charset="0"/>
              </a:rPr>
              <a:t>15.08.2013г</a:t>
            </a:r>
            <a:r>
              <a:rPr lang="ru-RU" b="1" dirty="0">
                <a:latin typeface="Times New Roman" pitchFamily="18" charset="0"/>
              </a:rPr>
              <a:t>. № 706 «ОБ УТВЕРЖДЕНИИ ПРАВИЛ ОКАЗАНИЯ ПЛАТНЫХ ОБРАЗОВАТЕЛЬНЫХ УСЛУГ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b="1" dirty="0">
                <a:latin typeface="Times New Roman" pitchFamily="18" charset="0"/>
              </a:rPr>
              <a:t> Распоряжение комитета по образованию </a:t>
            </a:r>
            <a:r>
              <a:rPr lang="ru-RU" b="1" u="sng" dirty="0">
                <a:latin typeface="Times New Roman" pitchFamily="18" charset="0"/>
              </a:rPr>
              <a:t>от 30.10.2013г</a:t>
            </a:r>
            <a:r>
              <a:rPr lang="ru-RU" b="1" dirty="0">
                <a:latin typeface="Times New Roman" pitchFamily="18" charset="0"/>
              </a:rPr>
              <a:t>. № 2524-р «О порядке привлечения и использования  средств и мерах по….»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b="1" dirty="0">
                <a:latin typeface="Times New Roman" pitchFamily="18" charset="0"/>
              </a:rPr>
              <a:t>Инструктивно-методическое письмо (Приложение к письму Комитета)  от </a:t>
            </a:r>
            <a:r>
              <a:rPr lang="ru-RU" b="1" u="sng" dirty="0">
                <a:latin typeface="Times New Roman" pitchFamily="18" charset="0"/>
              </a:rPr>
              <a:t>18.10.2013</a:t>
            </a:r>
            <a:r>
              <a:rPr lang="ru-RU" b="1" dirty="0">
                <a:latin typeface="Times New Roman" pitchFamily="18" charset="0"/>
              </a:rPr>
              <a:t>г. № 01-16-3262/13-00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3"/>
          <p:cNvSpPr txBox="1">
            <a:spLocks noChangeArrowheads="1"/>
          </p:cNvSpPr>
          <p:nvPr/>
        </p:nvSpPr>
        <p:spPr bwMode="auto">
          <a:xfrm>
            <a:off x="250825" y="2060575"/>
            <a:ext cx="8569325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ru-RU" sz="2000" b="1" dirty="0">
                <a:latin typeface="Times New Roman" pitchFamily="18" charset="0"/>
              </a:rPr>
              <a:t>Закон Российской Федерации от 29.12.2012 № 273-ФЗ «Об образовании в Российской Федерации»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Закон Санкт-Петербурга от 17 июля 2013 года №461-83 "Об образовании в Санкт-Петербурге"</a:t>
            </a:r>
            <a:endParaRPr lang="ru-RU" sz="2000" b="1" dirty="0">
              <a:latin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000" b="1" dirty="0">
                <a:latin typeface="Times New Roman" pitchFamily="18" charset="0"/>
              </a:rPr>
              <a:t> Закон Российской Федерации от 07.02.1992г. № 2300-1 «О защите прав потребителей»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000" b="1" dirty="0" smtClean="0">
                <a:latin typeface="Times New Roman" pitchFamily="18" charset="0"/>
              </a:rPr>
              <a:t> Постановление Правительства Российской Федерации от 15.08.2013 № 706 «Об утверждении правил оказания платных образовательных услуг»</a:t>
            </a:r>
            <a:endParaRPr lang="ru-RU" sz="2400" b="1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395288" y="549275"/>
            <a:ext cx="799306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tx2"/>
                </a:solidFill>
                <a:latin typeface="Times New Roman" pitchFamily="18" charset="0"/>
              </a:rPr>
              <a:t>Перечень действующих  на настоящий момент нормативных документов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3"/>
          <p:cNvSpPr txBox="1">
            <a:spLocks noChangeArrowheads="1"/>
          </p:cNvSpPr>
          <p:nvPr/>
        </p:nvSpPr>
        <p:spPr bwMode="auto">
          <a:xfrm>
            <a:off x="323850" y="3573463"/>
            <a:ext cx="8497888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-"/>
            </a:pPr>
            <a:r>
              <a:rPr lang="ru-RU" sz="2000" b="1" dirty="0">
                <a:latin typeface="Times New Roman" pitchFamily="18" charset="0"/>
              </a:rPr>
              <a:t>Распоряжение КО  от </a:t>
            </a:r>
            <a:r>
              <a:rPr lang="ru-RU" sz="2000" b="1" u="sng" dirty="0">
                <a:latin typeface="Times New Roman" pitchFamily="18" charset="0"/>
              </a:rPr>
              <a:t>23.07.2013 № 1675-р </a:t>
            </a:r>
            <a:r>
              <a:rPr lang="ru-RU" sz="2000" b="1" dirty="0">
                <a:latin typeface="Times New Roman" pitchFamily="18" charset="0"/>
              </a:rPr>
              <a:t>«Об утверждении Комплекса мер, направленных на недопущение незаконных сборов денежных средств…»</a:t>
            </a:r>
          </a:p>
          <a:p>
            <a:pPr algn="just">
              <a:spcBef>
                <a:spcPct val="50000"/>
              </a:spcBef>
              <a:buFontTx/>
              <a:buChar char="-"/>
            </a:pPr>
            <a:r>
              <a:rPr lang="ru-RU" sz="2000" b="1" dirty="0">
                <a:latin typeface="Times New Roman" pitchFamily="18" charset="0"/>
              </a:rPr>
              <a:t>Письмо Министерства Образования и науки Российской Федерации от </a:t>
            </a:r>
            <a:r>
              <a:rPr lang="ru-RU" sz="2000" b="1" u="sng" dirty="0">
                <a:latin typeface="Times New Roman" pitchFamily="18" charset="0"/>
              </a:rPr>
              <a:t>18.07.2013 № 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08-9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50 «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 направлении рекомендаций" (вместе с "Рекомендациями по предоставлению гражданам … дополнительной необходимой и достоверной информации о деятельности государственных (муниципальных) … общеобразовательных организаций") …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b="1" dirty="0">
              <a:latin typeface="Times New Roman" pitchFamily="18" charset="0"/>
            </a:endParaRPr>
          </a:p>
        </p:txBody>
      </p:sp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755650" y="476250"/>
            <a:ext cx="72009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</a:rPr>
              <a:t>Перечень действующих  на настоящий момент нормативные документов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348880"/>
            <a:ext cx="82809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</a:rPr>
              <a:t>-Распоряжение Комитета по образованию Санкт-Петербурга от </a:t>
            </a:r>
            <a:r>
              <a:rPr lang="ru-RU" sz="2000" b="1" u="sng" dirty="0" smtClean="0">
                <a:latin typeface="Times New Roman" pitchFamily="18" charset="0"/>
              </a:rPr>
              <a:t>11.06.2009г. № 1219-</a:t>
            </a:r>
            <a:r>
              <a:rPr lang="ru-RU" sz="2000" b="1" dirty="0" smtClean="0">
                <a:latin typeface="Times New Roman" pitchFamily="18" charset="0"/>
              </a:rPr>
              <a:t>р «О примерном порядке использования доходов от оказания платных услуг и иной приносящей доход деятельности» -  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8218487" cy="2001837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latin typeface="Times New Roman" pitchFamily="18" charset="0"/>
              </a:rPr>
              <a:t>Изменения, дополнения в формулировках</a:t>
            </a:r>
            <a:r>
              <a:rPr lang="ru-RU" sz="2800" smtClean="0">
                <a:latin typeface="Times New Roman" pitchFamily="18" charset="0"/>
              </a:rPr>
              <a:t>:</a:t>
            </a:r>
            <a:br>
              <a:rPr lang="ru-RU" sz="2800" smtClean="0">
                <a:latin typeface="Times New Roman" pitchFamily="18" charset="0"/>
              </a:rPr>
            </a:br>
            <a:r>
              <a:rPr lang="ru-RU" sz="2800" smtClean="0">
                <a:latin typeface="Times New Roman" pitchFamily="18" charset="0"/>
              </a:rPr>
              <a:t/>
            </a:r>
            <a:br>
              <a:rPr lang="ru-RU" sz="2800" smtClean="0">
                <a:latin typeface="Times New Roman" pitchFamily="18" charset="0"/>
              </a:rPr>
            </a:br>
            <a:endParaRPr lang="ru-RU" sz="2800" smtClean="0">
              <a:latin typeface="Times New Roman" pitchFamily="18" charset="0"/>
            </a:endParaRPr>
          </a:p>
        </p:txBody>
      </p:sp>
      <p:graphicFrame>
        <p:nvGraphicFramePr>
          <p:cNvPr id="19483" name="Group 27"/>
          <p:cNvGraphicFramePr>
            <a:graphicFrameLocks noGrp="1"/>
          </p:cNvGraphicFramePr>
          <p:nvPr/>
        </p:nvGraphicFramePr>
        <p:xfrm>
          <a:off x="827088" y="1773238"/>
          <a:ext cx="7489825" cy="4271646"/>
        </p:xfrm>
        <a:graphic>
          <a:graphicData uri="http://schemas.openxmlformats.org/drawingml/2006/table">
            <a:tbl>
              <a:tblPr/>
              <a:tblGrid>
                <a:gridCol w="3168650"/>
                <a:gridCol w="4321175"/>
              </a:tblGrid>
              <a:tr h="620713"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потребитель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заказчик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Недостаток платных образовательных услуг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938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Существенный недостаток платных образовательных услуг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Снижение стоимости платных услуг. (Устанавливается локальным актом) (п.7)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611188" y="0"/>
            <a:ext cx="8075612" cy="2362200"/>
          </a:xfrm>
        </p:spPr>
        <p:txBody>
          <a:bodyPr/>
          <a:lstStyle/>
          <a:p>
            <a:pPr eaLnBrk="1" hangingPunct="1"/>
            <a:r>
              <a:rPr lang="ru-RU" sz="2800" b="1" smtClean="0">
                <a:latin typeface="Times New Roman" pitchFamily="18" charset="0"/>
              </a:rPr>
              <a:t>Ответственность исполнителя и заказчика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/>
            </a:r>
            <a:br>
              <a:rPr lang="ru-RU" sz="2800" b="1" smtClean="0">
                <a:latin typeface="Times New Roman" pitchFamily="18" charset="0"/>
              </a:rPr>
            </a:br>
            <a:endParaRPr lang="ru-RU" sz="2800" b="1" smtClean="0">
              <a:latin typeface="Times New Roman" pitchFamily="18" charset="0"/>
            </a:endParaRPr>
          </a:p>
        </p:txBody>
      </p:sp>
      <p:graphicFrame>
        <p:nvGraphicFramePr>
          <p:cNvPr id="20503" name="Group 23"/>
          <p:cNvGraphicFramePr>
            <a:graphicFrameLocks noGrp="1"/>
          </p:cNvGraphicFramePr>
          <p:nvPr/>
        </p:nvGraphicFramePr>
        <p:xfrm>
          <a:off x="323850" y="1125538"/>
          <a:ext cx="8496300" cy="5516880"/>
        </p:xfrm>
        <a:graphic>
          <a:graphicData uri="http://schemas.openxmlformats.org/drawingml/2006/table">
            <a:tbl>
              <a:tblPr/>
              <a:tblGrid>
                <a:gridCol w="2943225"/>
                <a:gridCol w="5553075"/>
              </a:tblGrid>
              <a:tr h="287338"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 gridSpan="2"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При обнаружении недостатка услуг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0113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соответствующего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уменьшения стоимости оказанных образовательных услуг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соразмерного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уменьшения стоимости оказанных образовательных услуг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 gridSpan="2"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Расторжение договора в одностороннем порядке по инициативе исполнителя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5863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..отчисление, как мера дисциплинарного воздействия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невыполнение обучающимся.... Обязанностей по освоению программы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установление нарушения порядка приёма….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просрочка оплаты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невозможность исполнения обязательств по оказанию ОУ в следствие бездействия обучающегося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39" name="Group 35"/>
          <p:cNvGraphicFramePr>
            <a:graphicFrameLocks noGrp="1"/>
          </p:cNvGraphicFramePr>
          <p:nvPr/>
        </p:nvGraphicFramePr>
        <p:xfrm>
          <a:off x="827088" y="1557338"/>
          <a:ext cx="7489825" cy="1150938"/>
        </p:xfrm>
        <a:graphic>
          <a:graphicData uri="http://schemas.openxmlformats.org/drawingml/2006/table">
            <a:tbl>
              <a:tblPr/>
              <a:tblGrid>
                <a:gridCol w="7489825"/>
              </a:tblGrid>
              <a:tr h="1150938"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Функции контроля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537" name="Group 33"/>
          <p:cNvGraphicFramePr>
            <a:graphicFrameLocks noGrp="1"/>
          </p:cNvGraphicFramePr>
          <p:nvPr/>
        </p:nvGraphicFramePr>
        <p:xfrm>
          <a:off x="827088" y="2781300"/>
          <a:ext cx="7489825" cy="2325688"/>
        </p:xfrm>
        <a:graphic>
          <a:graphicData uri="http://schemas.openxmlformats.org/drawingml/2006/table">
            <a:tbl>
              <a:tblPr/>
              <a:tblGrid>
                <a:gridCol w="3744912"/>
                <a:gridCol w="3744913"/>
              </a:tblGrid>
              <a:tr h="2325688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Контроль за соблюдением настоящих Правил осуществляют федеральный орган исполнительной власти, выполняющий функции по контролю и надзору в области образования и науки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.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19" name="Rectangle 34"/>
          <p:cNvSpPr>
            <a:spLocks noChangeArrowheads="1"/>
          </p:cNvSpPr>
          <p:nvPr/>
        </p:nvSpPr>
        <p:spPr bwMode="auto">
          <a:xfrm>
            <a:off x="1042988" y="549275"/>
            <a:ext cx="71294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tx2"/>
                </a:solidFill>
                <a:latin typeface="Times New Roman" pitchFamily="18" charset="0"/>
              </a:rPr>
              <a:t>Ответственность исполнителя и заказчика</a:t>
            </a:r>
            <a:br>
              <a:rPr lang="ru-RU" sz="2800" b="1">
                <a:solidFill>
                  <a:schemeClr val="tx2"/>
                </a:solidFill>
                <a:latin typeface="Times New Roman" pitchFamily="18" charset="0"/>
              </a:rPr>
            </a:br>
            <a:endParaRPr lang="ru-RU" sz="2800" b="1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Прямоугольник 4"/>
          <p:cNvSpPr>
            <a:spLocks noChangeArrowheads="1"/>
          </p:cNvSpPr>
          <p:nvPr/>
        </p:nvSpPr>
        <p:spPr bwMode="auto">
          <a:xfrm>
            <a:off x="539750" y="476250"/>
            <a:ext cx="80645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</a:rPr>
              <a:t>Инструктивно-методическое письмо (Приложение к письму Комитета)  от 18.10.2013г. № 01-16-3262/13-00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22530" name="TextBox 5"/>
          <p:cNvSpPr txBox="1">
            <a:spLocks noChangeArrowheads="1"/>
          </p:cNvSpPr>
          <p:nvPr/>
        </p:nvSpPr>
        <p:spPr bwMode="auto">
          <a:xfrm>
            <a:off x="468313" y="1989138"/>
            <a:ext cx="84963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-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Рабочие программы по каждой образовательной программе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11188" y="2924175"/>
          <a:ext cx="7489825" cy="2719641"/>
        </p:xfrm>
        <a:graphic>
          <a:graphicData uri="http://schemas.openxmlformats.org/drawingml/2006/table">
            <a:tbl>
              <a:tblPr/>
              <a:tblGrid>
                <a:gridCol w="3168650"/>
                <a:gridCol w="4321175"/>
              </a:tblGrid>
              <a:tr h="692721"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было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стало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Образовательные программы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(обязательно должны быть указаны в приложении к лицензии)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Tx/>
                        <a:buChar char="-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Образовательные программы 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(обязательно должны быть указаны в приложении к лицензии)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п.2.2. Приложение к распоряжению 2524-р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DE6C36"/>
                        </a:buClr>
                        <a:buSzTx/>
                        <a:buFontTx/>
                        <a:buChar char="-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Рабочие программы по каждой образовательной программе 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01-16-3262/13-00) п. 2.7.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1139</TotalTime>
  <Words>1353</Words>
  <Application>Microsoft Office PowerPoint</Application>
  <PresentationFormat>Экран (4:3)</PresentationFormat>
  <Paragraphs>329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Нормативно-правовая база организации платных дополнительных услуг в ОУ</vt:lpstr>
      <vt:lpstr>С 1.09.2013г. В образовательной системе РФ заработал новый ФЕДЕРАЛЬНЫЙ ЗАКОН «ОБ ОБРАЗОВАНИИ В РОССИИЙСКОЙ ФЕДЕРАЦИИ»</vt:lpstr>
      <vt:lpstr>Утратили силу с 01.09.2013г.</vt:lpstr>
      <vt:lpstr>Слайд 4</vt:lpstr>
      <vt:lpstr>Слайд 5</vt:lpstr>
      <vt:lpstr>Изменения, дополнения в формулировках:  </vt:lpstr>
      <vt:lpstr>Ответственность исполнителя и заказчика  </vt:lpstr>
      <vt:lpstr>Слайд 8</vt:lpstr>
      <vt:lpstr>Слайд 9</vt:lpstr>
      <vt:lpstr>ДОГОВОРЫ</vt:lpstr>
      <vt:lpstr>ДОГОВОРЫ</vt:lpstr>
      <vt:lpstr>Слайд 12</vt:lpstr>
      <vt:lpstr>Слайд 13</vt:lpstr>
      <vt:lpstr>Стоимость платной дополнительной образовательной услуги</vt:lpstr>
      <vt:lpstr>Слайд 15</vt:lpstr>
    </vt:vector>
  </TitlesOfParts>
  <Company>APPO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Нормативно-правовая база организации внеурочной деятельности в начальной школе </dc:title>
  <dc:creator>CPD-3</dc:creator>
  <cp:lastModifiedBy>   </cp:lastModifiedBy>
  <cp:revision>115</cp:revision>
  <dcterms:created xsi:type="dcterms:W3CDTF">2011-11-21T07:01:06Z</dcterms:created>
  <dcterms:modified xsi:type="dcterms:W3CDTF">2013-11-06T11:56:09Z</dcterms:modified>
</cp:coreProperties>
</file>