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7" r:id="rId5"/>
    <p:sldId id="276" r:id="rId6"/>
    <p:sldId id="275" r:id="rId7"/>
    <p:sldId id="274" r:id="rId8"/>
    <p:sldId id="271" r:id="rId9"/>
    <p:sldId id="270" r:id="rId10"/>
    <p:sldId id="269" r:id="rId11"/>
    <p:sldId id="268" r:id="rId12"/>
    <p:sldId id="278" r:id="rId13"/>
    <p:sldId id="283" r:id="rId14"/>
    <p:sldId id="282" r:id="rId15"/>
    <p:sldId id="281" r:id="rId16"/>
    <p:sldId id="280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epashkin.ru/up/photos/foto/multik139.png" TargetMode="External"/><Relationship Id="rId2" Type="http://schemas.openxmlformats.org/officeDocument/2006/relationships/hyperlink" Target="http://www.lenagold.ru/fon/clipart/m/molot/instr0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nagold.ru/fon/clipart/m/mimoz/mimoz03.jpg" TargetMode="External"/><Relationship Id="rId4" Type="http://schemas.openxmlformats.org/officeDocument/2006/relationships/hyperlink" Target="http://dailypixel.ru/skachat-kartinki/5172-otrisovki_myshi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ub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03648" y="0"/>
            <a:ext cx="6121400" cy="22320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hlink">
                      <a:alpha val="79999"/>
                    </a:schemeClr>
                  </a:outerShdw>
                </a:effectLst>
                <a:latin typeface="Impact"/>
              </a:rPr>
              <a:t>Урок</a:t>
            </a:r>
          </a:p>
          <a:p>
            <a:pPr algn="ctr" rtl="0"/>
            <a:r>
              <a:rPr lang="ru-RU" sz="60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hlink">
                      <a:alpha val="79999"/>
                    </a:schemeClr>
                  </a:outerShdw>
                </a:effectLst>
                <a:latin typeface="Impact"/>
              </a:rPr>
              <a:t>обучение грамоте</a:t>
            </a:r>
            <a:endParaRPr lang="ru-RU" sz="60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hlink">
                    <a:alpha val="79999"/>
                  </a:schemeClr>
                </a:outerShdw>
              </a:effectLst>
              <a:latin typeface="Impac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8722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Знакомство </a:t>
            </a:r>
            <a:r>
              <a:rPr lang="ru-RU" sz="2400" b="1" dirty="0" smtClean="0"/>
              <a:t>с согласными звуками [м], [ </a:t>
            </a:r>
            <a:r>
              <a:rPr lang="ru-RU" sz="2400" b="1" dirty="0" err="1" smtClean="0"/>
              <a:t>м</a:t>
            </a:r>
            <a:r>
              <a:rPr lang="ru-RU" sz="2400" b="1" dirty="0" smtClean="0"/>
              <a:t>’], буквами </a:t>
            </a:r>
            <a:r>
              <a:rPr lang="ru-RU" sz="2400" b="1" dirty="0" smtClean="0"/>
              <a:t>М </a:t>
            </a:r>
            <a:r>
              <a:rPr lang="ru-RU" sz="2400" b="1" dirty="0" err="1" smtClean="0"/>
              <a:t>м</a:t>
            </a:r>
            <a:r>
              <a:rPr lang="ru-RU" sz="2400" b="1" dirty="0" smtClean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Письмо заглавной и строчной букв М </a:t>
            </a:r>
            <a:r>
              <a:rPr lang="ru-RU" sz="2400" b="1" dirty="0" err="1" smtClean="0"/>
              <a:t>м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/>
              <a:t>Технология программированного  обучения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Автор: Климаненко Галина Михайловна,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ГБОУ лицей № 384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г. Санкт - Петербурга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Чтение слогов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421137" y="1580525"/>
            <a:ext cx="63017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МА  Мы  Ми  мо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му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5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5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Ам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ым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им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ум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85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МА-ма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ми-мо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му-му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80" t="4930" r="17548" b="6714"/>
          <a:stretch>
            <a:fillRect/>
          </a:stretch>
        </p:blipFill>
        <p:spPr bwMode="auto">
          <a:xfrm>
            <a:off x="0" y="-264433"/>
            <a:ext cx="9144000" cy="716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8" t="5539" r="14285"/>
          <a:stretch>
            <a:fillRect/>
          </a:stretch>
        </p:blipFill>
        <p:spPr bwMode="auto">
          <a:xfrm>
            <a:off x="0" y="-227457"/>
            <a:ext cx="9144000" cy="70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8259" t="5389" r="19128" b="8150"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66" r="18500"/>
          <a:stretch>
            <a:fillRect/>
          </a:stretch>
        </p:blipFill>
        <p:spPr bwMode="auto">
          <a:xfrm>
            <a:off x="0" y="-553376"/>
            <a:ext cx="9144000" cy="763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349500"/>
            <a:ext cx="26098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373688"/>
            <a:ext cx="21304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дом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445224"/>
            <a:ext cx="1019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аквари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789040"/>
            <a:ext cx="13128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самол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5231">
            <a:off x="3499508" y="2138993"/>
            <a:ext cx="151288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Рисунок 8" descr="mork18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700213"/>
            <a:ext cx="1835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Рисунок 4" descr="4bea2bdf0f2f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32656"/>
            <a:ext cx="7731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2205038"/>
            <a:ext cx="192881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7164388" y="3141663"/>
            <a:ext cx="696912" cy="647700"/>
          </a:xfrm>
          <a:prstGeom prst="rect">
            <a:avLst/>
          </a:prstGeom>
          <a:solidFill>
            <a:srgbClr val="00D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339975" y="4076700"/>
            <a:ext cx="719138" cy="647700"/>
          </a:xfrm>
          <a:prstGeom prst="rect">
            <a:avLst/>
          </a:prstGeom>
          <a:solidFill>
            <a:srgbClr val="158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5" name="Picture 7" descr="multik139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1340768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Рисунок 3" descr="2c49938b9ee1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1725" y="260350"/>
            <a:ext cx="14636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869160"/>
            <a:ext cx="1727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малина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04664"/>
            <a:ext cx="11588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69269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http://www.lenagold.</a:t>
            </a:r>
            <a:r>
              <a:rPr lang="ru-RU" sz="1800" dirty="0" smtClean="0">
                <a:hlinkClick r:id="rId3"/>
              </a:rPr>
              <a:t> http://stepashkin.ru/up/photos/foto/multik139.png</a:t>
            </a:r>
            <a:r>
              <a:rPr lang="ru-RU" sz="1800" dirty="0" smtClean="0"/>
              <a:t> - медведь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fon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clipart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m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molot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/instr05.jpg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молоток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-1846655"/>
            <a:ext cx="74773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ahoma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  <a:hlinkClick r:id="rId4"/>
              </a:rPr>
              <a:t>http://dailypixel.ru/skachat-kartinki/5172-otrisovki_myshi.html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 - мышка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42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http://www.mdvm.ru/images/stories/nakleyki/detskie/medium/C1527.jpg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Чебурашка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9249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5"/>
              </a:rPr>
              <a:t>http://www.lenagold.ru/fon/clipart/m/mimoz/mimoz03.jpg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мимоза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olub1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8962"/>
            <a:ext cx="9144000" cy="70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Фонетическая зарядка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9565" y="1749802"/>
            <a:ext cx="842487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DE3500"/>
                </a:solidFill>
                <a:effectLst/>
                <a:latin typeface="Tahoma" pitchFamily="34" charset="0"/>
                <a:cs typeface="Arial" pitchFamily="34" charset="0"/>
              </a:rPr>
              <a:t>о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слик,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DE3500"/>
                </a:solidFill>
                <a:effectLst/>
                <a:latin typeface="Tahoma" pitchFamily="34" charset="0"/>
                <a:cs typeface="Arial" pitchFamily="34" charset="0"/>
              </a:rPr>
              <a:t>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кула,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DE3500"/>
                </a:solidFill>
                <a:effectLst/>
                <a:latin typeface="Tahoma" pitchFamily="34" charset="0"/>
                <a:cs typeface="Arial" pitchFamily="34" charset="0"/>
              </a:rPr>
              <a:t>э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кран,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DE3500"/>
                </a:solidFill>
                <a:effectLst/>
                <a:latin typeface="Tahoma" pitchFamily="34" charset="0"/>
                <a:cs typeface="Arial" pitchFamily="34" charset="0"/>
              </a:rPr>
              <a:t>и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грушка,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DE3500"/>
                </a:solidFill>
                <a:effectLst/>
                <a:latin typeface="Tahoma" pitchFamily="34" charset="0"/>
                <a:cs typeface="Arial" pitchFamily="34" charset="0"/>
              </a:rPr>
              <a:t>у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литка,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Arial" pitchFamily="34" charset="0"/>
              </a:rPr>
              <a:t>мышки, миска, кукла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1520" y="2204864"/>
            <a:ext cx="6138219" cy="33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В подполье живет она в норке,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5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Серая малышка,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5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Кто же это? …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..  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5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(мышка)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645024"/>
            <a:ext cx="2092325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7544" y="1772816"/>
            <a:ext cx="4943982" cy="24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Он всю зиму в шубе спал,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Лапу мощную сосал,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А проснувшись, стал реветь.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Этот зверь – лесной ……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(медведь)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5" name="Picture 7" descr="multik139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0100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olub1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8962"/>
            <a:ext cx="9144000" cy="70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0" y="-243408"/>
          <a:ext cx="9468544" cy="7101408"/>
        </p:xfrm>
        <a:graphic>
          <a:graphicData uri="http://schemas.openxmlformats.org/presentationml/2006/ole">
            <p:oleObj spid="_x0000_s21505" name="Слайд" r:id="rId4" imgW="4572180" imgH="3428972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olub1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8962"/>
            <a:ext cx="9144000" cy="70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-324544" y="-243408"/>
          <a:ext cx="9468544" cy="7101408"/>
        </p:xfrm>
        <a:graphic>
          <a:graphicData uri="http://schemas.openxmlformats.org/presentationml/2006/ole">
            <p:oleObj spid="_x0000_s22529" name="Слайд" r:id="rId4" imgW="4572180" imgH="3428972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93" t="6779" r="16267" b="598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6" t="6187" r="15897" b="5907"/>
          <a:stretch>
            <a:fillRect/>
          </a:stretch>
        </p:blipFill>
        <p:spPr bwMode="auto">
          <a:xfrm>
            <a:off x="-1" y="-57287"/>
            <a:ext cx="9363057" cy="691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2636912"/>
            <a:ext cx="4427984" cy="200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Палочка и палочка,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Между ними галочка.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понятно сразу всем: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Получилась буква 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17703" t="4926" r="20851" b="7834"/>
          <a:stretch>
            <a:fillRect/>
          </a:stretch>
        </p:blipFill>
        <p:spPr bwMode="auto">
          <a:xfrm>
            <a:off x="4716463" y="2636838"/>
            <a:ext cx="42481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 rot="10800000" flipV="1">
            <a:off x="1403648" y="620688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DE3500"/>
                </a:solidFill>
                <a:effectLst/>
                <a:latin typeface="Arial" pitchFamily="34" charset="0"/>
                <a:cs typeface="Arial" pitchFamily="34" charset="0"/>
              </a:rPr>
              <a:t>На что похожа буква 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154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</vt:lpstr>
      <vt:lpstr>Знакомство с согласными звуками [м], [ м’], буквами М м.  Письмо заглавной и строчной букв М м.  Технология программированного  обучения </vt:lpstr>
      <vt:lpstr> Фонетическая зарядка </vt:lpstr>
      <vt:lpstr>Отгадай загадку </vt:lpstr>
      <vt:lpstr>Отгадай загадку</vt:lpstr>
      <vt:lpstr>Слайд 5</vt:lpstr>
      <vt:lpstr>Слайд 6</vt:lpstr>
      <vt:lpstr>Слайд 7</vt:lpstr>
      <vt:lpstr>Слайд 8</vt:lpstr>
      <vt:lpstr>Слайд 9</vt:lpstr>
      <vt:lpstr>Чтение слогов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2012-01-19T07:31:45Z</dcterms:created>
  <dcterms:modified xsi:type="dcterms:W3CDTF">2012-01-19T19:36:26Z</dcterms:modified>
</cp:coreProperties>
</file>