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2" r:id="rId2"/>
    <p:sldId id="315" r:id="rId3"/>
    <p:sldId id="274" r:id="rId4"/>
    <p:sldId id="256" r:id="rId5"/>
    <p:sldId id="261" r:id="rId6"/>
    <p:sldId id="310" r:id="rId7"/>
    <p:sldId id="265" r:id="rId8"/>
    <p:sldId id="301" r:id="rId9"/>
    <p:sldId id="276" r:id="rId10"/>
    <p:sldId id="311" r:id="rId11"/>
    <p:sldId id="312" r:id="rId12"/>
    <p:sldId id="313" r:id="rId13"/>
    <p:sldId id="314" r:id="rId14"/>
    <p:sldId id="317" r:id="rId15"/>
    <p:sldId id="271" r:id="rId16"/>
    <p:sldId id="316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4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246B-35FF-4015-9A42-F604C5AC54D6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CA490-EB7E-4C54-BD83-8C7F7BD60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5723-60C2-48B8-B716-F58A4D185C79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10E9F-CD97-4555-991D-49A33FF01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080;&#1072;&#1083;&#1099;/&#1054;&#1088;&#1085;&#1072;&#1084;&#1077;&#1085;&#1090;_Pascal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Ornament_Pascal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080;&#1072;&#1083;&#1099;/&#1057;&#1090;&#1077;&#1088;&#1077;&#1086;.pptx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Stereo.ppt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hyperlink" Target="Rabota/&#1058;&#1072;&#1083;&#1100;&#1076;&#1088;&#1080;&#1082;.docx" TargetMode="External"/><Relationship Id="rId3" Type="http://schemas.openxmlformats.org/officeDocument/2006/relationships/hyperlink" Target="Rabota/&#1043;&#1088;&#1080;&#1075;&#1086;&#1088;&#1100;&#1077;&#1074;.pas" TargetMode="External"/><Relationship Id="rId21" Type="http://schemas.openxmlformats.org/officeDocument/2006/relationships/image" Target="../media/image44.png"/><Relationship Id="rId7" Type="http://schemas.openxmlformats.org/officeDocument/2006/relationships/hyperlink" Target="Rabota/&#1051;&#1072;&#1073;&#1091;&#1090;&#1080;&#1085;&#1072;.pas" TargetMode="External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hyperlink" Target="Rabota/&#1057;&#1082;&#1086;&#1088;&#1086;&#1076;&#1091;&#1084;&#1086;&#1074;&#1072;.docx" TargetMode="External"/><Relationship Id="rId20" Type="http://schemas.openxmlformats.org/officeDocument/2006/relationships/hyperlink" Target="Rabota/&#1060;&#1080;&#1083;&#1080;&#1087;&#1087;&#1086;&#1074;_&#1061;&#1083;&#1099;&#1085;&#1086;&#1074;%20(1).xc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hyperlink" Target="Rabota/&#1063;&#1091;&#1073;&#1072;&#1088;&#1086;&#1074;&#1072;.pas" TargetMode="External"/><Relationship Id="rId5" Type="http://schemas.openxmlformats.org/officeDocument/2006/relationships/hyperlink" Target="Rabota/&#1050;&#1091;&#1085;&#1080;&#1094;&#1099;&#1085;&#1072;.pas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hyperlink" Target="Rabota/&#1061;&#1080;&#1089;&#1090;&#1103;&#1077;&#1074;.pas" TargetMode="External"/><Relationship Id="rId14" Type="http://schemas.openxmlformats.org/officeDocument/2006/relationships/hyperlink" Target="Rabota/&#1056;&#1091;&#1089;&#1072;&#1082;&#1086;&#1074;&#1072;.xls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overka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\Desktop\&#1059;&#1079;&#1086;&#1088;\&#1086;&#1090;&#1082;&#1088;&#1099;&#1090;&#1099;&#1081;%20&#1091;&#1088;&#1086;&#1082;\&#1052;&#1072;&#1090;&#1077;&#1088;&#1080;&#1072;&#1083;&#1099;\Gimp.mp4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Ornament_Gimp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\Desktop\&#1059;&#1079;&#1086;&#1088;\&#1086;&#1090;&#1082;&#1088;&#1099;&#1090;&#1099;&#1081;%20&#1091;&#1088;&#1086;&#1082;\&#1052;&#1072;&#1090;&#1077;&#1088;&#1080;&#1072;&#1083;&#1099;\Pascal.mp4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00240"/>
            <a:ext cx="7929586" cy="3000396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Презентация к уроку </a:t>
            </a:r>
            <a:endParaRPr lang="en-US" sz="33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3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по учебному предмету «Информатика и ИКТ» </a:t>
            </a:r>
            <a:endParaRPr lang="en-US" sz="33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3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en-US" sz="33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ru-RU" sz="33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33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ом</a:t>
            </a:r>
            <a:r>
              <a:rPr lang="ru-RU" sz="33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классе </a:t>
            </a:r>
          </a:p>
          <a:p>
            <a:pPr algn="ctr">
              <a:buNone/>
            </a:pPr>
            <a:endParaRPr lang="en-US" sz="56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тему «</a:t>
            </a:r>
            <a:r>
              <a:rPr lang="ru-RU" sz="5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Циклы в графике</a:t>
            </a:r>
            <a:r>
              <a:rPr lang="ru-RU" sz="5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</a:p>
          <a:p>
            <a:pPr>
              <a:buNone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" y="0"/>
            <a:ext cx="1142975" cy="6858000"/>
            <a:chOff x="0" y="-1428761"/>
            <a:chExt cx="1285885" cy="8572538"/>
          </a:xfrm>
          <a:noFill/>
        </p:grpSpPr>
        <p:pic>
          <p:nvPicPr>
            <p:cNvPr id="5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56"/>
            <a:ext cx="4000528" cy="60007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uses </a:t>
            </a:r>
            <a:r>
              <a:rPr lang="en-US" sz="1600" dirty="0" err="1" smtClean="0"/>
              <a:t>GraphABC</a:t>
            </a:r>
            <a:r>
              <a:rPr lang="en-US" sz="1600" dirty="0" smtClean="0"/>
              <a:t>;                </a:t>
            </a:r>
          </a:p>
          <a:p>
            <a:pPr>
              <a:buNone/>
            </a:pPr>
            <a:r>
              <a:rPr lang="en-US" sz="1600" b="1" dirty="0" err="1" smtClean="0"/>
              <a:t>var</a:t>
            </a:r>
            <a:r>
              <a:rPr lang="en-US" sz="1600" b="1" dirty="0" smtClean="0"/>
              <a:t> </a:t>
            </a:r>
            <a:r>
              <a:rPr lang="en-US" sz="1600" dirty="0" err="1" smtClean="0"/>
              <a:t>x,y,i:integer</a:t>
            </a:r>
            <a:r>
              <a:rPr lang="en-US" sz="1600" dirty="0" smtClean="0"/>
              <a:t>;            </a:t>
            </a:r>
          </a:p>
          <a:p>
            <a:pPr>
              <a:buNone/>
            </a:pPr>
            <a:r>
              <a:rPr lang="en-US" sz="1600" b="1" dirty="0" smtClean="0"/>
              <a:t>begin                           </a:t>
            </a:r>
          </a:p>
          <a:p>
            <a:pPr>
              <a:buNone/>
            </a:pPr>
            <a:r>
              <a:rPr lang="en-US" sz="1600" b="1" dirty="0" smtClean="0"/>
              <a:t>     </a:t>
            </a:r>
            <a:r>
              <a:rPr lang="en-US" sz="1600" dirty="0" err="1" smtClean="0"/>
              <a:t>SetWindowSize</a:t>
            </a:r>
            <a:r>
              <a:rPr lang="en-US" sz="1600" dirty="0" smtClean="0"/>
              <a:t>(1000,800);</a:t>
            </a:r>
          </a:p>
          <a:p>
            <a:pPr>
              <a:buNone/>
            </a:pPr>
            <a:r>
              <a:rPr lang="en-US" sz="1600" dirty="0" smtClean="0"/>
              <a:t>     </a:t>
            </a:r>
            <a:r>
              <a:rPr lang="en-US" sz="1600" dirty="0" err="1" smtClean="0"/>
              <a:t>floodfill</a:t>
            </a:r>
            <a:r>
              <a:rPr lang="en-US" sz="1600" dirty="0" smtClean="0"/>
              <a:t>(1,1,clblue);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y:=50;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while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y&lt;=800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begin</a:t>
            </a:r>
          </a:p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                     x:=50;</a:t>
            </a:r>
          </a:p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                     </a:t>
            </a:r>
            <a:r>
              <a:rPr lang="en-US" sz="1600" b="1" dirty="0" smtClean="0">
                <a:solidFill>
                  <a:srgbClr val="00B050"/>
                </a:solidFill>
              </a:rPr>
              <a:t>while </a:t>
            </a:r>
            <a:r>
              <a:rPr lang="en-US" sz="1600" dirty="0" smtClean="0">
                <a:solidFill>
                  <a:srgbClr val="00B050"/>
                </a:solidFill>
              </a:rPr>
              <a:t>x&lt;=1000 </a:t>
            </a:r>
            <a:r>
              <a:rPr lang="en-US" sz="1600" b="1" dirty="0" smtClean="0">
                <a:solidFill>
                  <a:srgbClr val="00B050"/>
                </a:solidFill>
              </a:rPr>
              <a:t>do begin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en-US" sz="1600" dirty="0" err="1" smtClean="0">
                <a:solidFill>
                  <a:srgbClr val="C00000"/>
                </a:solidFill>
              </a:rPr>
              <a:t>setpencolor</a:t>
            </a: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</a:rPr>
              <a:t>clCyan</a:t>
            </a:r>
            <a:r>
              <a:rPr lang="en-US" sz="1600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en-US" sz="1600" dirty="0" err="1" smtClean="0">
                <a:solidFill>
                  <a:srgbClr val="C00000"/>
                </a:solidFill>
              </a:rPr>
              <a:t>setbrushcolor</a:t>
            </a: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</a:rPr>
              <a:t>clCyan</a:t>
            </a:r>
            <a:r>
              <a:rPr lang="en-US" sz="1600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                                     circle(x,y,50);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en-US" sz="1600" dirty="0" err="1" smtClean="0">
                <a:solidFill>
                  <a:srgbClr val="C00000"/>
                </a:solidFill>
              </a:rPr>
              <a:t>setpencolor</a:t>
            </a: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</a:rPr>
              <a:t>clFuchsia</a:t>
            </a:r>
            <a:r>
              <a:rPr lang="en-US" sz="1600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en-US" sz="1600" dirty="0" err="1" smtClean="0">
                <a:solidFill>
                  <a:srgbClr val="C00000"/>
                </a:solidFill>
              </a:rPr>
              <a:t>setbrushcolor</a:t>
            </a: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</a:rPr>
              <a:t>clFuchsia</a:t>
            </a:r>
            <a:r>
              <a:rPr lang="en-US" sz="1600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                                     circle(x,y,20); </a:t>
            </a:r>
          </a:p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                                     x:=x+110;   </a:t>
            </a:r>
          </a:p>
          <a:p>
            <a:pPr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                                     </a:t>
            </a:r>
            <a:r>
              <a:rPr lang="en-US" sz="1600" b="1" dirty="0" smtClean="0">
                <a:solidFill>
                  <a:srgbClr val="00B050"/>
                </a:solidFill>
              </a:rPr>
              <a:t>end;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y:=y+110;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end;</a:t>
            </a:r>
          </a:p>
          <a:p>
            <a:pPr>
              <a:buNone/>
            </a:pPr>
            <a:r>
              <a:rPr lang="en-US" sz="1600" b="1" dirty="0" smtClean="0"/>
              <a:t>end.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071538" y="-214338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Описание программы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8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3357554" y="814312"/>
            <a:ext cx="4138920" cy="4001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Подключение графического модуля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2857488" y="1357298"/>
            <a:ext cx="571504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786050" y="1000108"/>
            <a:ext cx="642942" cy="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57554" y="1142984"/>
            <a:ext cx="2786082" cy="4001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Описание переменных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00528" y="1714488"/>
            <a:ext cx="5429256" cy="4001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Задание ширины и высоты графического окна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>
            <a:off x="3786182" y="1928802"/>
            <a:ext cx="285752" cy="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000496" y="2028758"/>
            <a:ext cx="3281664" cy="4001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Заливка фона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3214678" y="2214551"/>
            <a:ext cx="857256" cy="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072066" y="3929067"/>
            <a:ext cx="1428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Рисование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фрагмента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орнамента</a:t>
            </a:r>
          </a:p>
        </p:txBody>
      </p:sp>
      <p:sp>
        <p:nvSpPr>
          <p:cNvPr id="35" name="Правая круглая скобка 34"/>
          <p:cNvSpPr/>
          <p:nvPr/>
        </p:nvSpPr>
        <p:spPr>
          <a:xfrm>
            <a:off x="2000232" y="2357430"/>
            <a:ext cx="5643602" cy="4071966"/>
          </a:xfrm>
          <a:prstGeom prst="rightBracke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ая круглая скобка 35"/>
          <p:cNvSpPr/>
          <p:nvPr/>
        </p:nvSpPr>
        <p:spPr>
          <a:xfrm>
            <a:off x="3071802" y="3214686"/>
            <a:ext cx="3286148" cy="2643206"/>
          </a:xfrm>
          <a:prstGeom prst="rightBracke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круглая скобка 36"/>
          <p:cNvSpPr/>
          <p:nvPr/>
        </p:nvSpPr>
        <p:spPr>
          <a:xfrm>
            <a:off x="3714744" y="3500438"/>
            <a:ext cx="1428760" cy="1785950"/>
          </a:xfrm>
          <a:prstGeom prst="rightBracke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86512" y="3929066"/>
            <a:ext cx="1500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Повторение фрагмента по ряду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43802" y="4000504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Повторение рядов</a:t>
            </a:r>
          </a:p>
        </p:txBody>
      </p:sp>
      <p:sp>
        <p:nvSpPr>
          <p:cNvPr id="22" name="Стрелка вправо 21">
            <a:hlinkClick r:id="rId3" action="ppaction://hlinkpres?slideindex=1&amp;slidetitle="/>
          </p:cNvPr>
          <p:cNvSpPr/>
          <p:nvPr/>
        </p:nvSpPr>
        <p:spPr>
          <a:xfrm>
            <a:off x="7429520" y="6215058"/>
            <a:ext cx="1571604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pres?slideindex=1&amp;slidetitle="/>
              </a:rPr>
              <a:t>Подробнее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5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Заголовок 6"/>
          <p:cNvSpPr txBox="1">
            <a:spLocks/>
          </p:cNvSpPr>
          <p:nvPr/>
        </p:nvSpPr>
        <p:spPr>
          <a:xfrm>
            <a:off x="1000068" y="0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Практическая работа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071546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/>
              <a:t>У каждой пары на столе лежит номер. После получения задания  каждая пара пересаживается за компьютеры с такими же номерами (каждой паре выделяется два соседних компьютера).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На следующем слайде образцы орнаментов. Выбираете орнамент, совпадающий с номером Вашей пары.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Один ученик делает орнамент в </a:t>
            </a:r>
            <a:r>
              <a:rPr lang="en-US" sz="2000" dirty="0" smtClean="0"/>
              <a:t>GIMP</a:t>
            </a:r>
            <a:r>
              <a:rPr lang="ru-RU" sz="2000" dirty="0" smtClean="0"/>
              <a:t>, второй в </a:t>
            </a:r>
            <a:r>
              <a:rPr lang="en-US" sz="2000" dirty="0" err="1" smtClean="0"/>
              <a:t>PascalABC</a:t>
            </a:r>
            <a:r>
              <a:rPr lang="ru-RU" sz="2000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Орнаменты, которые будет получены, должны совпадать и по размеру, и по цвету. Заполните ими весь экран (разрешение экрана 1280 на 1024).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36206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71942"/>
            <a:ext cx="369451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2975" cy="6858000"/>
            <a:chOff x="0" y="-1428761"/>
            <a:chExt cx="1285885" cy="8572538"/>
          </a:xfrm>
          <a:noFill/>
        </p:grpSpPr>
        <p:pic>
          <p:nvPicPr>
            <p:cNvPr id="5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Заголовок 6"/>
          <p:cNvSpPr txBox="1">
            <a:spLocks/>
          </p:cNvSpPr>
          <p:nvPr/>
        </p:nvSpPr>
        <p:spPr>
          <a:xfrm>
            <a:off x="1000068" y="-142900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Образцы орнаментов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14422"/>
            <a:ext cx="1643074" cy="159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14422"/>
            <a:ext cx="16478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856" y="1214422"/>
            <a:ext cx="16383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143248"/>
            <a:ext cx="1562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143248"/>
            <a:ext cx="1571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3143248"/>
            <a:ext cx="1571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3331" y="3143248"/>
            <a:ext cx="1647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5076848"/>
            <a:ext cx="16287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6642" y="5086373"/>
            <a:ext cx="1638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0694" y="5072074"/>
            <a:ext cx="16478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1214422"/>
            <a:ext cx="1657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62671" y="5072074"/>
            <a:ext cx="163848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143108" y="70108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714356"/>
            <a:ext cx="41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00760" y="71435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9586" y="71435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1024" y="270134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760" y="270134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71934" y="270134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3108" y="270134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4546" y="463017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3372" y="4630175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0760" y="4630175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9586" y="4630175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562" y="260648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42978" y="18864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0962" y="413048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642910" y="2500306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Гимнастика для глаз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 -0.00139 L 0.80798 -0.00139 " pathEditMode="relative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798 -0.00139 L 0.80798 0.22963 " pathEditMode="relative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798 0.22963 L 0.06788 0.2296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22963 L 0.06788 0.439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43958 L 0.80798 0.43958 " pathEditMode="relative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798 0.43958 L 0.80798 0.7127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798 0.71273 L 0.06788 0.71273 " pathEditMode="relative" ptsTypes="AA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71273 L 0.06788 0.74421 " pathEditMode="relative" ptsTypes="AA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74421 L 0.80798 0.7442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798 0.74422 L 0.80798 0.471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799 0.4713 L 0.06788 0.471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43958 L 0.06788 0.1351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13518 L 0.80798 0.13518 " pathEditMode="relative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798 0.13518 L 0.80798 -0.0328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799 -0.03287 L 0.0757 -0.032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C 0.17222 -7.40741E-7 0.3125 0.18657 0.3125 0.4162 C 0.3125 0.64583 0.17222 0.83287 3.88889E-6 0.83287 C -0.17223 0.83287 -0.31216 0.64583 -0.31216 0.4162 C -0.31216 0.18657 -0.17223 -7.40741E-7 3.88889E-6 -7.40741E-7 Z " pathEditMode="relative" rAng="0" ptsTypes="fffff">
                                      <p:cBhvr>
                                        <p:cTn id="6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041 L -0.00313 0.733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73379 L 0.17812 0.7337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2 0.73379 L 0.17812 -0.0013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0"/>
                            </p:stCondLst>
                            <p:childTnLst>
                              <p:par>
                                <p:cTn id="8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2 -0.00139 L 0.42222 -0.0013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500"/>
                            </p:stCondLst>
                            <p:childTnLst>
                              <p:par>
                                <p:cTn id="8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2 -0.00139 L 0.42222 0.72314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8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2 0.72314 L 0.62691 0.7231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500"/>
                            </p:stCondLst>
                            <p:childTnLst>
                              <p:par>
                                <p:cTn id="9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91 0.72314 L 0.62691 -0.00139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500"/>
                            </p:stCondLst>
                            <p:childTnLst>
                              <p:par>
                                <p:cTn id="9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91 -0.00139 L 0.80017 -0.00139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500"/>
                            </p:stCondLst>
                            <p:childTnLst>
                              <p:par>
                                <p:cTn id="9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017 -0.00139 L 0.80017 0.72314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017 0.72314 L 0.69774 0.72314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774 0.72314 L 0.69774 -0.0328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774 -0.03287 L 0.49305 -0.0328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05 -0.03287 L 0.50086 0.72314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86 0.72314 L 0.28836 0.72314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36 0.72314 L 0.28836 -0.03287 " pathEditMode="relative" ptsTypes="AA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36 -0.03287 L 0.09149 -0.03287 " pathEditMode="relative" ptsTypes="AA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e\Desktop\1311061082_post-3-13102220069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9"/>
            <a:ext cx="7072362" cy="530427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-714404"/>
            <a:ext cx="8358214" cy="150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Что видно на </a:t>
            </a:r>
            <a:r>
              <a:rPr kumimoji="0" lang="ru-RU" sz="4000" b="1" i="1" u="none" strike="noStrike" kern="1200" cap="none" spc="0" normalizeH="0" baseline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стереокартинке</a:t>
            </a:r>
            <a:r>
              <a:rPr kumimoji="0" lang="ru-RU" sz="4000" b="1" i="1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4000" b="1" i="1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>
            <a:hlinkClick r:id="rId3" action="ppaction://hlinkpres?slideindex=1&amp;slidetitle="/>
          </p:cNvPr>
          <p:cNvSpPr/>
          <p:nvPr/>
        </p:nvSpPr>
        <p:spPr>
          <a:xfrm>
            <a:off x="7358082" y="6215058"/>
            <a:ext cx="1571604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pres?slideindex=1&amp;slidetitle="/>
              </a:rPr>
              <a:t>Подробнее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571612"/>
            <a:ext cx="6858048" cy="4525963"/>
          </a:xfrm>
        </p:spPr>
        <p:txBody>
          <a:bodyPr/>
          <a:lstStyle/>
          <a:p>
            <a:pPr marL="514350" indent="-51435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Я узнал…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Я научился…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Мне понравилось… 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Я бы добавил в урок …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Материал урока мне был …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Новые знания мне пригодятся…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Я бы хотел изменить в  это уроке …</a:t>
            </a:r>
          </a:p>
          <a:p>
            <a:pPr marL="514350" indent="-514350" algn="just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000068" y="0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Продолжите предложения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3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7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8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260623"/>
            <a:ext cx="7286676" cy="4525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В тетради нарисовать узор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</a:rPr>
              <a:t>Написать программу создания этого узора.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2. Создать узор в любой другой известной Вам среде.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ru-RU" dirty="0" smtClean="0">
                <a:solidFill>
                  <a:srgbClr val="C00000"/>
                </a:solidFill>
              </a:rPr>
              <a:t>. Придумать рисунок  и критерии оценки программного кода.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000068" y="0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Домашнее задание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7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8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" name="Рисунок 9" descr="ст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62335">
            <a:off x="129229" y="157434"/>
            <a:ext cx="2018639" cy="220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1000068" y="0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Работы учеников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3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8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786050" y="128586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MS Word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3500438"/>
            <a:ext cx="101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MS Excel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1285860"/>
            <a:ext cx="15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PascalABC.net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1746" name="Picture 2" descr="d:\e\Desktop\Узор\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857364"/>
            <a:ext cx="809630" cy="642942"/>
          </a:xfrm>
          <a:prstGeom prst="rect">
            <a:avLst/>
          </a:prstGeom>
          <a:noFill/>
        </p:spPr>
      </p:pic>
      <p:pic>
        <p:nvPicPr>
          <p:cNvPr id="31747" name="Picture 3" descr="d:\e\Desktop\Узор\2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429000"/>
            <a:ext cx="642942" cy="672846"/>
          </a:xfrm>
          <a:prstGeom prst="rect">
            <a:avLst/>
          </a:prstGeom>
          <a:noFill/>
        </p:spPr>
      </p:pic>
      <p:pic>
        <p:nvPicPr>
          <p:cNvPr id="31748" name="Picture 4" descr="d:\e\Desktop\Узор\3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214818"/>
            <a:ext cx="1000132" cy="1092581"/>
          </a:xfrm>
          <a:prstGeom prst="rect">
            <a:avLst/>
          </a:prstGeom>
          <a:noFill/>
        </p:spPr>
      </p:pic>
      <p:pic>
        <p:nvPicPr>
          <p:cNvPr id="31749" name="Picture 5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572140"/>
            <a:ext cx="1038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2714620"/>
            <a:ext cx="8112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d:\e\Desktop\Урок на конкурс\ст4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460163">
            <a:off x="299940" y="72493"/>
            <a:ext cx="1811747" cy="2145953"/>
          </a:xfrm>
          <a:prstGeom prst="rect">
            <a:avLst/>
          </a:prstGeom>
          <a:noFill/>
        </p:spPr>
      </p:pic>
      <p:pic>
        <p:nvPicPr>
          <p:cNvPr id="31752" name="Picture 8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43174" y="4000504"/>
            <a:ext cx="14845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86050" y="1785926"/>
            <a:ext cx="1071570" cy="54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>
            <a:hlinkClick r:id="rId18" action="ppaction://hlinkfil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86050" y="2571744"/>
            <a:ext cx="1100139" cy="72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>
            <a:hlinkClick r:id="rId20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57488" y="5643578"/>
            <a:ext cx="13103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928926" y="50720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Gimp2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5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Заголовок 6"/>
          <p:cNvSpPr txBox="1">
            <a:spLocks/>
          </p:cNvSpPr>
          <p:nvPr/>
        </p:nvSpPr>
        <p:spPr>
          <a:xfrm>
            <a:off x="1000068" y="0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Блок-схемы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ст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0142">
            <a:off x="222114" y="55427"/>
            <a:ext cx="1544014" cy="1828831"/>
          </a:xfrm>
          <a:prstGeom prst="rect">
            <a:avLst/>
          </a:prstGeom>
        </p:spPr>
      </p:pic>
      <p:pic>
        <p:nvPicPr>
          <p:cNvPr id="87" name="Рисунок 86" descr="бл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6214" y="1857364"/>
            <a:ext cx="7957785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5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Заголовок 6"/>
          <p:cNvSpPr txBox="1">
            <a:spLocks/>
          </p:cNvSpPr>
          <p:nvPr/>
        </p:nvSpPr>
        <p:spPr>
          <a:xfrm>
            <a:off x="1000068" y="0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Графические операторы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571604" y="1500174"/>
            <a:ext cx="2643206" cy="535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Maximizewindow</a:t>
            </a:r>
            <a:r>
              <a:rPr kumimoji="0" lang="en-US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SetPenColor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);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SetBrushColor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);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Line(x1,y1,x2,y2);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Circle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x,y,r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); </a:t>
            </a: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Rectangle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(x1,y1,x2,y2); </a:t>
            </a: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Ellipse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(x1,y1,x2,y2); </a:t>
            </a: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FloodFill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x,y,c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);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571604" y="1500174"/>
            <a:ext cx="7400948" cy="535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Maximizewindow</a:t>
            </a:r>
            <a:r>
              <a:rPr kumimoji="0" lang="en-US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Максимизирует графическое окно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SetPenColor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);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Устанавливает цвет текущего пера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SetBrushColor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);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Устанавливает цвет текущей кисти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Line(x1,y1,x2,y2);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Рисует отрезок от точки (x1,y1) до точки (x2,y2)</a:t>
            </a: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Circle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x,y,r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);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Рисует заполненную окружность с центром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 </a:t>
            </a: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радиусом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Rectangle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(x1,y1,x2,y2);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Рисует заполненный прямоугольник,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заданный координатами противоположных вершин (x1,y1) и (x2,y2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Ellipse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(x1,y1,x2,y2);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Рисует заполненный эллипс, ограниченный прямоугольником, заданным координатами противоположных вершин (x1,y1) и (x2,y2)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1088" marR="0" lvl="0" indent="-1081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FloodFill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x,y,c</a:t>
            </a:r>
            <a:r>
              <a:rPr kumimoji="0" lang="ru-RU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);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Заливает область одного цвета цветом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начиная с точки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</p:txBody>
      </p:sp>
      <p:pic>
        <p:nvPicPr>
          <p:cNvPr id="14" name="Рисунок 13" descr="ст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0142">
            <a:off x="222114" y="55427"/>
            <a:ext cx="1544014" cy="182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d:\e\Desktop\Урок на конкурс\Сви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000372"/>
            <a:ext cx="2376264" cy="1782198"/>
          </a:xfrm>
          <a:prstGeom prst="rect">
            <a:avLst/>
          </a:prstGeom>
          <a:noFill/>
        </p:spPr>
      </p:pic>
      <p:pic>
        <p:nvPicPr>
          <p:cNvPr id="1031" name="Picture 7" descr="d:\e\Desktop\Урок на конкурс\Зм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816844" y="612652"/>
            <a:ext cx="1857387" cy="2489423"/>
          </a:xfrm>
          <a:prstGeom prst="rect">
            <a:avLst/>
          </a:prstGeom>
          <a:noFill/>
        </p:spPr>
      </p:pic>
      <p:pic>
        <p:nvPicPr>
          <p:cNvPr id="1033" name="Picture 9" descr="d:\e\Desktop\Урок на конкурс\0_a2702_f96c7534_XL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2428892" cy="1879383"/>
          </a:xfrm>
          <a:prstGeom prst="rect">
            <a:avLst/>
          </a:prstGeom>
          <a:noFill/>
        </p:spPr>
      </p:pic>
      <p:pic>
        <p:nvPicPr>
          <p:cNvPr id="1039" name="Picture 15" descr="d:\e\Desktop\Урок на конкурс\80203153_4390899_0_56122_14a8f432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836482"/>
            <a:ext cx="2449982" cy="1858909"/>
          </a:xfrm>
          <a:prstGeom prst="rect">
            <a:avLst/>
          </a:prstGeom>
          <a:noFill/>
        </p:spPr>
      </p:pic>
      <p:pic>
        <p:nvPicPr>
          <p:cNvPr id="1040" name="Picture 16" descr="d:\e\Desktop\Урок на конкурс\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2540" y="4929198"/>
            <a:ext cx="2133029" cy="1737814"/>
          </a:xfrm>
          <a:prstGeom prst="rect">
            <a:avLst/>
          </a:prstGeom>
          <a:noFill/>
        </p:spPr>
      </p:pic>
      <p:pic>
        <p:nvPicPr>
          <p:cNvPr id="15" name="Рисунок 14" descr="c0ce875f2595914a28bcad56cd6900e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26536" y="659292"/>
            <a:ext cx="1928826" cy="2467582"/>
          </a:xfrm>
          <a:prstGeom prst="rect">
            <a:avLst/>
          </a:prstGeom>
        </p:spPr>
      </p:pic>
      <p:pic>
        <p:nvPicPr>
          <p:cNvPr id="17" name="Picture 18" descr="http://galamosaic.ru/upload/iblock/1ac/kover_zoloto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882333"/>
            <a:ext cx="2571768" cy="1728192"/>
          </a:xfrm>
          <a:prstGeom prst="rect">
            <a:avLst/>
          </a:prstGeom>
          <a:noFill/>
        </p:spPr>
      </p:pic>
      <p:pic>
        <p:nvPicPr>
          <p:cNvPr id="46082" name="Picture 2" descr="Иоанновский мост - город Санкт-Петербург, Россия - фото, описа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000108"/>
            <a:ext cx="2500330" cy="1875248"/>
          </a:xfrm>
          <a:prstGeom prst="rect">
            <a:avLst/>
          </a:prstGeom>
          <a:noFill/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357158" y="-714404"/>
            <a:ext cx="8358214" cy="150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 и цели урока?</a:t>
            </a:r>
            <a:endParaRPr kumimoji="0" lang="ru-RU" sz="4000" b="1" i="1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1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ст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816396">
            <a:off x="136051" y="95886"/>
            <a:ext cx="1357322" cy="1485371"/>
          </a:xfrm>
          <a:prstGeom prst="rect">
            <a:avLst/>
          </a:prstGeom>
        </p:spPr>
      </p:pic>
      <p:pic>
        <p:nvPicPr>
          <p:cNvPr id="14340" name="Picture 4" descr="Книги про вышивку Записи в рубрике Книги про вышивку Дневник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3071810"/>
            <a:ext cx="315975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1894068"/>
            <a:ext cx="3143272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Калькулятор</a:t>
            </a: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Adobe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Reader</a:t>
            </a: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Gimp2</a:t>
            </a: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Access</a:t>
            </a: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Pascal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ABC</a:t>
            </a:r>
            <a:endParaRPr lang="ru-RU" sz="28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Word</a:t>
            </a:r>
          </a:p>
          <a:p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Компас</a:t>
            </a:r>
            <a:endParaRPr lang="en-US" sz="28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</a:t>
            </a:r>
          </a:p>
          <a:p>
            <a:r>
              <a:rPr lang="en-US" sz="28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Barsic</a:t>
            </a:r>
            <a:endParaRPr lang="ru-RU" sz="28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800" dirty="0" smtClean="0"/>
          </a:p>
          <a:p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857256" y="-750087"/>
            <a:ext cx="8358214" cy="150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каких программах можно создавать орнаменты?</a:t>
            </a:r>
            <a:endParaRPr kumimoji="0" lang="ru-RU" sz="4000" b="1" i="1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" y="0"/>
            <a:ext cx="1142975" cy="6858000"/>
            <a:chOff x="0" y="-1428761"/>
            <a:chExt cx="1285885" cy="8572538"/>
          </a:xfrm>
          <a:noFill/>
        </p:grpSpPr>
        <p:pic>
          <p:nvPicPr>
            <p:cNvPr id="18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0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7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8" name="Рисунок 7" descr="ст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71222">
            <a:off x="-1039469" y="-236880"/>
            <a:ext cx="4292093" cy="2682558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pres?slideindex=1&amp;slidetitle="/>
          </p:cNvPr>
          <p:cNvSpPr/>
          <p:nvPr/>
        </p:nvSpPr>
        <p:spPr>
          <a:xfrm>
            <a:off x="7286644" y="6072206"/>
            <a:ext cx="1571604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2285992"/>
            <a:ext cx="3143272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Калькулятор</a:t>
            </a: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Adobe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Reader</a:t>
            </a: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Gimp2</a:t>
            </a: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Access</a:t>
            </a: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Pascal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ABC</a:t>
            </a:r>
            <a:endParaRPr lang="ru-RU" sz="28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Word</a:t>
            </a:r>
          </a:p>
          <a:p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Компас</a:t>
            </a:r>
            <a:endParaRPr lang="en-US" sz="28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en-US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</a:t>
            </a:r>
          </a:p>
          <a:p>
            <a:r>
              <a:rPr lang="en-US" sz="2800" b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Barsic</a:t>
            </a:r>
            <a:endParaRPr lang="ru-RU" sz="28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800" dirty="0" smtClean="0"/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57256" y="-500066"/>
            <a:ext cx="8358214" cy="150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Выбери графический редактор и среду программирования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для создания орнамента</a:t>
            </a:r>
            <a:endParaRPr kumimoji="0" lang="ru-RU" sz="4000" b="1" i="1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" y="0"/>
            <a:ext cx="1142975" cy="6858000"/>
            <a:chOff x="0" y="-1428761"/>
            <a:chExt cx="1285885" cy="8572538"/>
          </a:xfrm>
          <a:noFill/>
        </p:grpSpPr>
        <p:pic>
          <p:nvPicPr>
            <p:cNvPr id="9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0" y="0"/>
            <a:ext cx="1142975" cy="6858000"/>
            <a:chOff x="0" y="-1428761"/>
            <a:chExt cx="1285885" cy="8572538"/>
          </a:xfrm>
          <a:noFill/>
        </p:grpSpPr>
        <p:pic>
          <p:nvPicPr>
            <p:cNvPr id="13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5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0"/>
            <a:ext cx="1142975" cy="6858000"/>
            <a:chOff x="0" y="-1428761"/>
            <a:chExt cx="1285885" cy="8572538"/>
          </a:xfrm>
          <a:noFill/>
        </p:grpSpPr>
        <p:pic>
          <p:nvPicPr>
            <p:cNvPr id="14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5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6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7" name="Gim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1357299"/>
            <a:ext cx="7933614" cy="533175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28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9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0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4" name="Заголовок 6"/>
          <p:cNvSpPr txBox="1">
            <a:spLocks/>
          </p:cNvSpPr>
          <p:nvPr/>
        </p:nvSpPr>
        <p:spPr>
          <a:xfrm>
            <a:off x="1428728" y="-285776"/>
            <a:ext cx="7429552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Пример создания орнамента в графическом редакторе 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GIMP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3571868" y="3714752"/>
            <a:ext cx="3714776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 шаги  3-4 несколько раз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571868" y="3178967"/>
            <a:ext cx="3714776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Переместить фрагмент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571868" y="2643182"/>
            <a:ext cx="3714776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Вставить фрагмент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571868" y="2107396"/>
            <a:ext cx="3714776" cy="3214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Скопировать фрагмент орнамента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571868" y="1571612"/>
            <a:ext cx="3714776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Нарисовать фрагмент орнамента</a:t>
            </a:r>
            <a:endParaRPr lang="ru-RU" dirty="0"/>
          </a:p>
        </p:txBody>
      </p:sp>
      <p:sp>
        <p:nvSpPr>
          <p:cNvPr id="57" name="Заголовок 6"/>
          <p:cNvSpPr txBox="1">
            <a:spLocks/>
          </p:cNvSpPr>
          <p:nvPr/>
        </p:nvSpPr>
        <p:spPr>
          <a:xfrm>
            <a:off x="1428728" y="-285776"/>
            <a:ext cx="7429552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 создания орнамента в графическом редакторе 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GIMP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66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8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0" name="Содержимое 3" descr="94923076_R32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72" name="Прямоугольник 71"/>
          <p:cNvSpPr/>
          <p:nvPr/>
        </p:nvSpPr>
        <p:spPr>
          <a:xfrm>
            <a:off x="2786050" y="1500174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786050" y="2071678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786050" y="2571744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786050" y="3143248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2786050" y="3714752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571868" y="4250536"/>
            <a:ext cx="3714776" cy="3214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Скопировать фрагмент орнамента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786050" y="4214818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786050" y="4786322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786050" y="5286388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571868" y="4786322"/>
            <a:ext cx="3714776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Вставить ряд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571868" y="5322107"/>
            <a:ext cx="3714776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Переместить ряд</a:t>
            </a:r>
            <a:endParaRPr lang="ru-RU" dirty="0"/>
          </a:p>
        </p:txBody>
      </p:sp>
      <p:sp>
        <p:nvSpPr>
          <p:cNvPr id="89" name="Правая круглая скобка 88"/>
          <p:cNvSpPr/>
          <p:nvPr/>
        </p:nvSpPr>
        <p:spPr>
          <a:xfrm flipH="1">
            <a:off x="2071670" y="2714620"/>
            <a:ext cx="714380" cy="1143008"/>
          </a:xfrm>
          <a:prstGeom prst="rightBracket">
            <a:avLst>
              <a:gd name="adj" fmla="val 5155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571868" y="5857892"/>
            <a:ext cx="3714776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 шаги  7-8 несколько раз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86050" y="5857892"/>
            <a:ext cx="50006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92" name="Правая круглая скобка 91"/>
          <p:cNvSpPr/>
          <p:nvPr/>
        </p:nvSpPr>
        <p:spPr>
          <a:xfrm flipH="1">
            <a:off x="2071670" y="4929198"/>
            <a:ext cx="714380" cy="1143008"/>
          </a:xfrm>
          <a:prstGeom prst="rightBracket">
            <a:avLst>
              <a:gd name="adj" fmla="val 5155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hlinkClick r:id="rId3" action="ppaction://hlinkpres?slideindex=1&amp;slidetitle="/>
          </p:cNvPr>
          <p:cNvSpPr/>
          <p:nvPr/>
        </p:nvSpPr>
        <p:spPr>
          <a:xfrm>
            <a:off x="7358082" y="6215058"/>
            <a:ext cx="1571604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Подробнее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2" y="0"/>
            <a:ext cx="1142975" cy="6858000"/>
            <a:chOff x="0" y="-1428761"/>
            <a:chExt cx="1285885" cy="8572538"/>
          </a:xfrm>
          <a:noFill/>
        </p:grpSpPr>
        <p:pic>
          <p:nvPicPr>
            <p:cNvPr id="10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-642943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221455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" name="Содержимое 3" descr="94923076_R32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-785818" y="5072074"/>
              <a:ext cx="2857521" cy="128588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3" name="Заголовок 6"/>
          <p:cNvSpPr txBox="1">
            <a:spLocks/>
          </p:cNvSpPr>
          <p:nvPr/>
        </p:nvSpPr>
        <p:spPr>
          <a:xfrm>
            <a:off x="1428728" y="-285776"/>
            <a:ext cx="7429552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Пример создания орнамента </a:t>
            </a:r>
            <a:endParaRPr lang="en-US" sz="4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PascalABC.net</a:t>
            </a:r>
            <a:endParaRPr kumimoji="0" lang="ru-RU" sz="4000" b="1" i="0" u="none" strike="noStrike" kern="1200" cap="none" spc="50" normalizeH="0" baseline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asca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195236"/>
            <a:ext cx="7143800" cy="551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D8D8D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528</Words>
  <Application>Microsoft Office PowerPoint</Application>
  <PresentationFormat>Экран (4:3)</PresentationFormat>
  <Paragraphs>149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Никакая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231</cp:revision>
  <dcterms:created xsi:type="dcterms:W3CDTF">2015-03-09T16:35:18Z</dcterms:created>
  <dcterms:modified xsi:type="dcterms:W3CDTF">2015-05-20T06:56:13Z</dcterms:modified>
</cp:coreProperties>
</file>