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8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3" autoAdjust="0"/>
    <p:restoredTop sz="94660"/>
  </p:normalViewPr>
  <p:slideViewPr>
    <p:cSldViewPr>
      <p:cViewPr varScale="1">
        <p:scale>
          <a:sx n="42" d="100"/>
          <a:sy n="42" d="100"/>
        </p:scale>
        <p:origin x="-11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455C3-27F0-4743-896F-3E1255F25BE0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79D39-CD15-40A0-88F7-131548BE15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08519-0CDD-4BD4-B6AA-DB30CAE6C45B}" type="slidenum">
              <a:rPr lang="ru-RU"/>
              <a:pPr/>
              <a:t>14</a:t>
            </a:fld>
            <a:endParaRPr lang="ru-RU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79D39-CD15-40A0-88F7-131548BE15BD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2D7579F-CF96-4410-9235-BB79910AF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3C85-1C88-4454-A2AB-C8B8F32D7745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B2F5-0FD6-47D4-9BA6-450881D2C8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6696075" cy="5143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sz="3600" b="1" kern="10" dirty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Линзы.</a:t>
            </a:r>
          </a:p>
          <a:p>
            <a:r>
              <a:rPr lang="ru-RU" sz="3600" b="1" kern="10" dirty="0" smtClean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Построение</a:t>
            </a:r>
          </a:p>
          <a:p>
            <a:r>
              <a:rPr lang="ru-RU" sz="3600" b="1" kern="10" dirty="0" smtClean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изображений.</a:t>
            </a:r>
            <a:endParaRPr lang="ru-RU" sz="3600" b="1" kern="10" dirty="0">
              <a:ln w="19050">
                <a:solidFill>
                  <a:schemeClr val="accent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5227638" y="4613275"/>
            <a:ext cx="3629025" cy="2009775"/>
          </a:xfrm>
          <a:prstGeom prst="rect">
            <a:avLst/>
          </a:prstGeom>
          <a:noFill/>
          <a:ln w="57150" cmpd="thinThick">
            <a:solidFill>
              <a:srgbClr val="80008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Параллельно оптической оси, затем проходя через линзу, обязательно пройти через фокус.</a:t>
            </a:r>
          </a:p>
          <a:p>
            <a:r>
              <a:rPr lang="ru-RU" dirty="0" smtClean="0"/>
              <a:t>Луч света, проходящий через оптический центр не преломляется.</a:t>
            </a:r>
          </a:p>
          <a:p>
            <a:r>
              <a:rPr lang="ru-RU" dirty="0" smtClean="0"/>
              <a:t>Если луч света до линзы проходит через фокус, то после прохождения линзы пойдёт параллельно оптической оси.</a:t>
            </a:r>
            <a:endParaRPr lang="ru-RU" dirty="0"/>
          </a:p>
          <a:p>
            <a:endParaRPr lang="ru-RU" dirty="0"/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043608" y="620713"/>
            <a:ext cx="691276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8F43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/>
                <a:cs typeface="Arial"/>
              </a:rPr>
              <a:t>Как могут идти лучи света в линзе?: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8F43"/>
                  </a:gs>
                  <a:gs pos="100000">
                    <a:srgbClr val="0099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Построение изображений в собирающей линзе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Изображение : уменьшенное</a:t>
            </a:r>
            <a:r>
              <a:rPr lang="ru-RU" dirty="0" smtClean="0"/>
              <a:t> </a:t>
            </a:r>
            <a:r>
              <a:rPr lang="ru-RU" dirty="0" smtClean="0"/>
              <a:t>,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перевёрнутое, 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действительное</a:t>
            </a:r>
            <a:endParaRPr lang="ru-RU" dirty="0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1763713" y="4149725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4572000" y="2565400"/>
            <a:ext cx="0" cy="295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85127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635375" y="44370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3132138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771775" y="45085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2F</a:t>
            </a:r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2051050" y="2781300"/>
            <a:ext cx="0" cy="136842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2051050" y="2781300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4572000" y="2781300"/>
            <a:ext cx="1512888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2051050" y="2781300"/>
            <a:ext cx="4465638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5508625" y="4149725"/>
            <a:ext cx="0" cy="57467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5292725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5219700" y="35734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1" grpId="0" animBg="1"/>
      <p:bldP spid="50182" grpId="0" animBg="1"/>
      <p:bldP spid="50183" grpId="0" animBg="1"/>
      <p:bldP spid="50184" grpId="0"/>
      <p:bldP spid="50186" grpId="0" animBg="1"/>
      <p:bldP spid="50187" grpId="0"/>
      <p:bldP spid="50188" grpId="0" animBg="1"/>
      <p:bldP spid="50191" grpId="0" animBg="1"/>
      <p:bldP spid="50192" grpId="0" animBg="1"/>
      <p:bldP spid="50193" grpId="0" animBg="1"/>
      <p:bldP spid="50197" grpId="0" animBg="1"/>
      <p:bldP spid="50198" grpId="0" animBg="1"/>
      <p:bldP spid="501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</p:spPr>
        <p:txBody>
          <a:bodyPr/>
          <a:lstStyle/>
          <a:p>
            <a:r>
              <a:rPr lang="ru-RU" dirty="0" smtClean="0"/>
              <a:t>Увеличенное , уменьшенное или равное</a:t>
            </a:r>
          </a:p>
          <a:p>
            <a:endParaRPr lang="ru-RU" dirty="0" smtClean="0"/>
          </a:p>
          <a:p>
            <a:r>
              <a:rPr lang="ru-RU" dirty="0" smtClean="0"/>
              <a:t>Прямое или перевёрнутое</a:t>
            </a:r>
          </a:p>
          <a:p>
            <a:endParaRPr lang="ru-RU" dirty="0" smtClean="0"/>
          </a:p>
          <a:p>
            <a:r>
              <a:rPr lang="ru-RU" dirty="0" smtClean="0"/>
              <a:t>Действительное или мнимое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051720" y="620688"/>
            <a:ext cx="496855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8F43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/>
                <a:cs typeface="Arial"/>
              </a:rPr>
              <a:t>В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8F43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/>
                <a:cs typeface="Arial"/>
              </a:rPr>
              <a:t>иды изображений: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8F43"/>
                  </a:gs>
                  <a:gs pos="100000">
                    <a:srgbClr val="0099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Постройте изображение предмета, предложенного на рисунке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827088" y="4149725"/>
            <a:ext cx="813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851275" y="270827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2411413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124075" y="45085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971550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827088" y="4508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2F</a:t>
            </a:r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1692275" y="3068638"/>
            <a:ext cx="0" cy="10810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1692275" y="306863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851275" y="3068638"/>
            <a:ext cx="5041900" cy="378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692275" y="3068638"/>
            <a:ext cx="6840538" cy="34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5292725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076825" y="45085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8316913" y="4149725"/>
            <a:ext cx="0" cy="223202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4500563" y="2060575"/>
            <a:ext cx="4464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Изображение: действительное, перевёрнутое, увеличенное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36" grpId="0" animBg="1"/>
      <p:bldP spid="52237" grpId="0" animBg="1"/>
      <p:bldP spid="52238" grpId="0" animBg="1"/>
      <p:bldP spid="52239" grpId="0" animBg="1"/>
      <p:bldP spid="52240" grpId="0"/>
      <p:bldP spid="522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363272" cy="1417638"/>
          </a:xfrm>
        </p:spPr>
        <p:txBody>
          <a:bodyPr>
            <a:normAutofit/>
          </a:bodyPr>
          <a:lstStyle/>
          <a:p>
            <a:r>
              <a:rPr lang="ru-RU" sz="4000" dirty="0"/>
              <a:t>Постройте изображение предмета, предложенного на рисунке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8229600" cy="3997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Изображение: мнимое, увеличенное, прямое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611188" y="5589588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V="1">
            <a:off x="6011863" y="3860800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3779838" y="54451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635375" y="5876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5292080" y="4797424"/>
            <a:ext cx="645" cy="86382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8172450" y="54451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812088" y="580548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292725" y="479742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6011863" y="4797425"/>
            <a:ext cx="28082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292725" y="4797425"/>
            <a:ext cx="12954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 flipV="1">
            <a:off x="3492500" y="2997200"/>
            <a:ext cx="1800225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 flipV="1">
            <a:off x="3492500" y="3716338"/>
            <a:ext cx="2519363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4716463" y="4292600"/>
            <a:ext cx="0" cy="129698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  <p:bldP spid="53257" grpId="0" animBg="1"/>
      <p:bldP spid="53258" grpId="0"/>
      <p:bldP spid="53259" grpId="0" animBg="1"/>
      <p:bldP spid="53260" grpId="0" animBg="1"/>
      <p:bldP spid="53261" grpId="0" animBg="1"/>
      <p:bldP spid="53262" grpId="0" animBg="1"/>
      <p:bldP spid="53263" grpId="0" animBg="1"/>
      <p:bldP spid="532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Построение изображений в рассеивающей линзе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  <a:r>
              <a:rPr lang="ru-RU"/>
              <a:t>Изображение: уменьшенное, прямое, мнимое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971550" y="4868863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5292725" y="3429000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5292725" y="32131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 flipV="1">
            <a:off x="5148263" y="3213100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5219700" y="6092825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292725" y="609282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411413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268538" y="515778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</a:t>
            </a:r>
            <a:endParaRPr lang="ru-RU" sz="2000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1187450" y="3500438"/>
            <a:ext cx="0" cy="13684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1187450" y="3500438"/>
            <a:ext cx="41052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V="1">
            <a:off x="2411413" y="3573463"/>
            <a:ext cx="2881312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5292725" y="2781300"/>
            <a:ext cx="15113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187450" y="3500438"/>
            <a:ext cx="5761038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3563938" y="4365625"/>
            <a:ext cx="0" cy="50323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971600" y="4869160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animBg="1"/>
      <p:bldP spid="51205" grpId="0" animBg="1"/>
      <p:bldP spid="51206" grpId="0" animBg="1"/>
      <p:bldP spid="51207" grpId="0" animBg="1"/>
      <p:bldP spid="51208" grpId="0" animBg="1"/>
      <p:bldP spid="51210" grpId="0" animBg="1"/>
      <p:bldP spid="51211" grpId="0" animBg="1"/>
      <p:bldP spid="51212" grpId="0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Постройте изображение предмета, предложенного на рисунке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  <a:r>
              <a:rPr lang="ru-RU"/>
              <a:t>Изображение: уменьшенное, прямое, мнимое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971550" y="4868863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5292725" y="3429000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5292725" y="32131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 flipV="1">
            <a:off x="5148263" y="3213100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5219700" y="6092825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292725" y="609282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411413" y="4797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268538" y="515778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</a:t>
            </a:r>
            <a:endParaRPr lang="ru-RU" sz="2000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3491880" y="3573016"/>
            <a:ext cx="0" cy="13684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491880" y="3573016"/>
            <a:ext cx="1800845" cy="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V="1">
            <a:off x="2411413" y="3573463"/>
            <a:ext cx="2881312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5292725" y="2781300"/>
            <a:ext cx="15113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3491880" y="3573016"/>
            <a:ext cx="3528392" cy="259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211960" y="4005064"/>
            <a:ext cx="0" cy="936104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971600" y="4869160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animBg="1"/>
      <p:bldP spid="51205" grpId="0" animBg="1"/>
      <p:bldP spid="51206" grpId="0" animBg="1"/>
      <p:bldP spid="51207" grpId="0" animBg="1"/>
      <p:bldP spid="51208" grpId="0" animBg="1"/>
      <p:bldP spid="51210" grpId="0" animBg="1"/>
      <p:bldP spid="51211" grpId="0" animBg="1"/>
      <p:bldP spid="51212" grpId="0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рассеивающей линзе получаем уменьшенное, прямое , мнимое изображение;</a:t>
            </a:r>
            <a:endParaRPr lang="ru-RU" dirty="0"/>
          </a:p>
          <a:p>
            <a:r>
              <a:rPr lang="ru-RU" dirty="0" smtClean="0"/>
              <a:t>В собирающей линзе получаем:     </a:t>
            </a:r>
            <a:r>
              <a:rPr lang="ru-RU" dirty="0" err="1" smtClean="0"/>
              <a:t>_перевернутое</a:t>
            </a:r>
            <a:r>
              <a:rPr lang="ru-RU" dirty="0" smtClean="0"/>
              <a:t> действительное           изображение, если предмет находится на расстоянии большем , чем </a:t>
            </a:r>
            <a:r>
              <a:rPr lang="en-US" dirty="0" smtClean="0"/>
              <a:t>F </a:t>
            </a:r>
            <a:r>
              <a:rPr lang="ru-RU" dirty="0" smtClean="0"/>
              <a:t>от линзы;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_увеличенное</a:t>
            </a:r>
            <a:r>
              <a:rPr lang="ru-RU" dirty="0" smtClean="0"/>
              <a:t> , прямое , мнимое, если предмет находится на расстоянии меньшем , чем </a:t>
            </a:r>
            <a:r>
              <a:rPr lang="en-US" dirty="0" smtClean="0"/>
              <a:t>F </a:t>
            </a:r>
            <a:r>
              <a:rPr lang="ru-RU" dirty="0" smtClean="0"/>
              <a:t>от линзы.</a:t>
            </a:r>
            <a:endParaRPr lang="ru-RU" dirty="0"/>
          </a:p>
          <a:p>
            <a:endParaRPr lang="ru-RU" dirty="0"/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484438" y="620713"/>
            <a:ext cx="34559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8F43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/>
                <a:cs typeface="Arial"/>
              </a:rPr>
              <a:t>Выводы: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8F43"/>
                  </a:gs>
                  <a:gs pos="100000">
                    <a:srgbClr val="0099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92100" y="1916113"/>
            <a:ext cx="8542338" cy="649287"/>
          </a:xfrm>
          <a:prstGeom prst="rect">
            <a:avLst/>
          </a:prstGeom>
          <a:solidFill>
            <a:srgbClr val="FFCCCC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4801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Оптическая сила линзы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3850" y="1055688"/>
            <a:ext cx="8504238" cy="720725"/>
          </a:xfrm>
          <a:prstGeom prst="rect">
            <a:avLst/>
          </a:prstGeom>
          <a:solidFill>
            <a:schemeClr val="bg1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/>
              <a:t>Преломляющую способность линзы характеризует </a:t>
            </a:r>
            <a:r>
              <a:rPr lang="ru-RU" sz="2000" b="1" dirty="0">
                <a:solidFill>
                  <a:srgbClr val="800000"/>
                </a:solidFill>
              </a:rPr>
              <a:t>оптическая сила </a:t>
            </a:r>
          </a:p>
          <a:p>
            <a:r>
              <a:rPr lang="ru-RU" sz="2000" b="1" dirty="0">
                <a:solidFill>
                  <a:srgbClr val="800000"/>
                </a:solidFill>
              </a:rPr>
              <a:t>линзы.</a:t>
            </a:r>
            <a:r>
              <a:rPr lang="ru-RU" sz="2000" b="1" dirty="0"/>
              <a:t> Это величина, обратная фокусному расстоянию.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3863" y="1965325"/>
            <a:ext cx="8477250" cy="550863"/>
            <a:chOff x="267" y="1238"/>
            <a:chExt cx="5340" cy="347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67" y="1269"/>
              <a:ext cx="5340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000" b="1" dirty="0"/>
                <a:t> Обозначается: </a:t>
              </a:r>
              <a:r>
                <a:rPr lang="en-US" sz="2000" b="1" dirty="0"/>
                <a:t> </a:t>
              </a:r>
              <a:r>
                <a:rPr lang="en-US" sz="2000" b="1" i="1" dirty="0">
                  <a:solidFill>
                    <a:srgbClr val="800000"/>
                  </a:solidFill>
                </a:rPr>
                <a:t>D</a:t>
              </a:r>
              <a:r>
                <a:rPr lang="ru-RU" sz="2000" b="1" i="1" dirty="0">
                  <a:solidFill>
                    <a:srgbClr val="800000"/>
                  </a:solidFill>
                </a:rPr>
                <a:t>.   </a:t>
              </a:r>
              <a:r>
                <a:rPr lang="ru-RU" sz="2000" b="1" i="1" dirty="0" smtClean="0">
                  <a:solidFill>
                    <a:srgbClr val="800000"/>
                  </a:solidFill>
                </a:rPr>
                <a:t>  </a:t>
              </a:r>
              <a:r>
                <a:rPr lang="en-US" sz="2000" b="1" i="1" dirty="0" smtClean="0">
                  <a:solidFill>
                    <a:srgbClr val="800000"/>
                  </a:solidFill>
                </a:rPr>
                <a:t> </a:t>
              </a:r>
              <a:r>
                <a:rPr lang="en-US" sz="2400" i="1" dirty="0"/>
                <a:t>D </a:t>
              </a:r>
              <a:r>
                <a:rPr lang="en-US" sz="2000" i="1" dirty="0" smtClean="0"/>
                <a:t>=</a:t>
              </a:r>
              <a:r>
                <a:rPr lang="ru-RU" sz="2400" b="1" i="1" dirty="0" smtClean="0">
                  <a:solidFill>
                    <a:srgbClr val="800000"/>
                  </a:solidFill>
                </a:rPr>
                <a:t> ⁺₋       </a:t>
              </a:r>
              <a:r>
                <a:rPr lang="en-US" b="1" dirty="0" smtClean="0"/>
                <a:t> </a:t>
              </a:r>
              <a:r>
                <a:rPr lang="ru-RU" b="1" dirty="0" smtClean="0"/>
                <a:t> </a:t>
              </a:r>
              <a:r>
                <a:rPr lang="ru-RU" sz="2000" b="1" dirty="0"/>
                <a:t>Единица измерения – </a:t>
              </a:r>
              <a:r>
                <a:rPr lang="ru-RU" sz="2000" b="1" dirty="0">
                  <a:solidFill>
                    <a:srgbClr val="800000"/>
                  </a:solidFill>
                </a:rPr>
                <a:t>1 диоптрия</a:t>
              </a:r>
              <a:r>
                <a:rPr lang="ru-RU" sz="2000" b="1" dirty="0"/>
                <a:t> (</a:t>
              </a:r>
              <a:r>
                <a:rPr lang="ru-RU" sz="2000" b="1" dirty="0" err="1"/>
                <a:t>дптр</a:t>
              </a:r>
              <a:r>
                <a:rPr lang="ru-RU" sz="2000" b="1" dirty="0"/>
                <a:t>)</a:t>
              </a:r>
            </a:p>
          </p:txBody>
        </p:sp>
        <p:graphicFrame>
          <p:nvGraphicFramePr>
            <p:cNvPr id="13318" name="Object 6"/>
            <p:cNvGraphicFramePr>
              <a:graphicFrameLocks noChangeAspect="1"/>
            </p:cNvGraphicFramePr>
            <p:nvPr/>
          </p:nvGraphicFramePr>
          <p:xfrm>
            <a:off x="2143" y="1238"/>
            <a:ext cx="309" cy="347"/>
          </p:xfrm>
          <a:graphic>
            <a:graphicData uri="http://schemas.openxmlformats.org/presentationml/2006/ole">
              <p:oleObj spid="_x0000_s1026" name="Формула" r:id="rId4" imgW="190440" imgH="393480" progId="Equation.3">
                <p:embed/>
              </p:oleObj>
            </a:graphicData>
          </a:graphic>
        </p:graphicFrame>
      </p:grp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50888" y="2767013"/>
            <a:ext cx="7632700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/>
              <a:t>1 диоптрия – оптическая сила такой линзы, у которой фокусное</a:t>
            </a:r>
          </a:p>
          <a:p>
            <a:r>
              <a:rPr lang="ru-RU" sz="2000" b="1" dirty="0"/>
              <a:t>расстояние равно 1 м.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5288" y="3573463"/>
            <a:ext cx="4221162" cy="3190875"/>
          </a:xfrm>
          <a:prstGeom prst="rect">
            <a:avLst/>
          </a:prstGeom>
          <a:solidFill>
            <a:schemeClr val="bg1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716016" y="3573016"/>
            <a:ext cx="4098925" cy="3284984"/>
          </a:xfrm>
          <a:prstGeom prst="rect">
            <a:avLst/>
          </a:prstGeom>
          <a:solidFill>
            <a:schemeClr val="bg1"/>
          </a:solidFill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50900" y="3603625"/>
            <a:ext cx="27368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>
                <a:latin typeface="Monotype Corsiva" pitchFamily="66" charset="0"/>
              </a:rPr>
              <a:t>Рассчитать:</a:t>
            </a:r>
          </a:p>
          <a:p>
            <a:pPr>
              <a:spcBef>
                <a:spcPct val="50000"/>
              </a:spcBef>
            </a:pPr>
            <a:endParaRPr lang="ru-RU" sz="2400" b="1" u="sng" dirty="0">
              <a:latin typeface="Monotype Corsiva" pitchFamily="66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23850" y="4293095"/>
            <a:ext cx="43195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sz="2000" b="1" dirty="0"/>
              <a:t>1. Оптическую силу линзы, фокусное</a:t>
            </a:r>
          </a:p>
          <a:p>
            <a:pPr marL="342900" indent="-342900" algn="l"/>
            <a:r>
              <a:rPr lang="ru-RU" sz="2000" b="1" dirty="0"/>
              <a:t>   расстояние которой равно 20 см.</a:t>
            </a:r>
          </a:p>
          <a:p>
            <a:pPr marL="342900" indent="-342900" algn="l"/>
            <a:r>
              <a:rPr lang="ru-RU" sz="2000" b="1" dirty="0"/>
              <a:t>                                             </a:t>
            </a:r>
            <a:r>
              <a:rPr lang="ru-RU" sz="2000" b="1" dirty="0">
                <a:solidFill>
                  <a:srgbClr val="800000"/>
                </a:solidFill>
              </a:rPr>
              <a:t>(5 </a:t>
            </a:r>
            <a:r>
              <a:rPr lang="ru-RU" sz="2000" b="1" dirty="0" err="1">
                <a:solidFill>
                  <a:srgbClr val="800000"/>
                </a:solidFill>
              </a:rPr>
              <a:t>дптр</a:t>
            </a:r>
            <a:r>
              <a:rPr lang="ru-RU" sz="2000" b="1" dirty="0" smtClean="0">
                <a:solidFill>
                  <a:srgbClr val="800000"/>
                </a:solidFill>
              </a:rPr>
              <a:t>)</a:t>
            </a:r>
          </a:p>
          <a:p>
            <a:pPr marL="342900" indent="-342900" algn="l"/>
            <a:endParaRPr lang="ru-RU" sz="2000" b="1" dirty="0">
              <a:solidFill>
                <a:srgbClr val="800000"/>
              </a:solidFill>
            </a:endParaRPr>
          </a:p>
          <a:p>
            <a:pPr marL="342900" indent="-342900" algn="l"/>
            <a:r>
              <a:rPr lang="ru-RU" sz="2000" b="1" dirty="0"/>
              <a:t>2. Оптическая сила линзы составляет</a:t>
            </a:r>
          </a:p>
          <a:p>
            <a:pPr marL="342900" indent="-342900" algn="l"/>
            <a:r>
              <a:rPr lang="ru-RU" sz="2000" b="1" dirty="0"/>
              <a:t>    - 2,5 </a:t>
            </a:r>
            <a:r>
              <a:rPr lang="ru-RU" sz="2000" b="1" dirty="0" err="1"/>
              <a:t>дптр</a:t>
            </a:r>
            <a:r>
              <a:rPr lang="ru-RU" sz="2000" b="1" dirty="0"/>
              <a:t>. Какая это линза и чему равно её фокусное расстояние?</a:t>
            </a:r>
          </a:p>
          <a:p>
            <a:pPr marL="342900" indent="-342900" algn="l"/>
            <a:r>
              <a:rPr lang="ru-RU" sz="2000" b="1" dirty="0"/>
              <a:t>                                             </a:t>
            </a:r>
            <a:r>
              <a:rPr lang="ru-RU" sz="2000" b="1" dirty="0">
                <a:solidFill>
                  <a:srgbClr val="800000"/>
                </a:solidFill>
              </a:rPr>
              <a:t>(- 40 см)</a:t>
            </a:r>
          </a:p>
          <a:p>
            <a:pPr marL="342900" indent="-342900" algn="l"/>
            <a:endParaRPr lang="ru-RU" sz="1600" b="1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932363" y="3606800"/>
            <a:ext cx="374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>
                <a:latin typeface="Monotype Corsiva" pitchFamily="66" charset="0"/>
              </a:rPr>
              <a:t>Ответить на вопросы: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716463" y="4076700"/>
            <a:ext cx="41767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ru-RU" sz="2000" b="1" dirty="0" smtClean="0"/>
              <a:t>1. </a:t>
            </a:r>
            <a:r>
              <a:rPr lang="ru-RU" sz="2000" b="1" dirty="0">
                <a:solidFill>
                  <a:schemeClr val="accent2"/>
                </a:solidFill>
              </a:rPr>
              <a:t>Чем отличаются две линзы друг </a:t>
            </a:r>
            <a:r>
              <a:rPr lang="ru-RU" sz="2000" b="1" dirty="0" smtClean="0">
                <a:solidFill>
                  <a:schemeClr val="accent2"/>
                </a:solidFill>
              </a:rPr>
              <a:t>от друга</a:t>
            </a:r>
            <a:r>
              <a:rPr lang="ru-RU" sz="2000" b="1" dirty="0">
                <a:solidFill>
                  <a:schemeClr val="accent2"/>
                </a:solidFill>
              </a:rPr>
              <a:t>, если их оптические силы </a:t>
            </a:r>
            <a:r>
              <a:rPr lang="ru-RU" sz="2000" b="1" dirty="0" smtClean="0">
                <a:solidFill>
                  <a:schemeClr val="accent2"/>
                </a:solidFill>
              </a:rPr>
              <a:t>соответственно  </a:t>
            </a:r>
            <a:r>
              <a:rPr lang="ru-RU" sz="2000" b="1" dirty="0">
                <a:solidFill>
                  <a:schemeClr val="accent2"/>
                </a:solidFill>
              </a:rPr>
              <a:t>+ 1,5 </a:t>
            </a:r>
            <a:r>
              <a:rPr lang="ru-RU" sz="2000" b="1" dirty="0" err="1">
                <a:solidFill>
                  <a:schemeClr val="accent2"/>
                </a:solidFill>
              </a:rPr>
              <a:t>дптр</a:t>
            </a:r>
            <a:r>
              <a:rPr lang="ru-RU" sz="2000" b="1" dirty="0">
                <a:solidFill>
                  <a:schemeClr val="accent2"/>
                </a:solidFill>
              </a:rPr>
              <a:t> и - 1,5 </a:t>
            </a:r>
            <a:r>
              <a:rPr lang="ru-RU" sz="2000" b="1" dirty="0" err="1">
                <a:solidFill>
                  <a:schemeClr val="accent2"/>
                </a:solidFill>
              </a:rPr>
              <a:t>дптр</a:t>
            </a:r>
            <a:r>
              <a:rPr lang="ru-RU" sz="2000" b="1" dirty="0">
                <a:solidFill>
                  <a:schemeClr val="accent2"/>
                </a:solidFill>
              </a:rPr>
              <a:t>?</a:t>
            </a:r>
          </a:p>
          <a:p>
            <a:pPr marL="342900" indent="-342900" algn="l"/>
            <a:r>
              <a:rPr lang="ru-RU" sz="2000" b="1" dirty="0" smtClean="0"/>
              <a:t>2. </a:t>
            </a:r>
            <a:r>
              <a:rPr lang="ru-RU" sz="2000" b="1" dirty="0">
                <a:solidFill>
                  <a:srgbClr val="006600"/>
                </a:solidFill>
              </a:rPr>
              <a:t>У  какой  линзы  больше  </a:t>
            </a:r>
            <a:r>
              <a:rPr lang="ru-RU" sz="2000" b="1" dirty="0" smtClean="0">
                <a:solidFill>
                  <a:srgbClr val="006600"/>
                </a:solidFill>
              </a:rPr>
              <a:t>фокусное </a:t>
            </a:r>
            <a:r>
              <a:rPr lang="ru-RU" sz="2000" b="1" dirty="0">
                <a:solidFill>
                  <a:srgbClr val="006600"/>
                </a:solidFill>
              </a:rPr>
              <a:t>расстояние, если их оптические </a:t>
            </a:r>
            <a:r>
              <a:rPr lang="ru-RU" sz="2000" b="1" dirty="0" smtClean="0">
                <a:solidFill>
                  <a:srgbClr val="006600"/>
                </a:solidFill>
              </a:rPr>
              <a:t>силы  </a:t>
            </a:r>
            <a:r>
              <a:rPr lang="ru-RU" sz="2000" b="1" dirty="0">
                <a:solidFill>
                  <a:srgbClr val="006600"/>
                </a:solidFill>
              </a:rPr>
              <a:t>равны  – 0,5 </a:t>
            </a:r>
            <a:r>
              <a:rPr lang="ru-RU" sz="2000" b="1" dirty="0" err="1">
                <a:solidFill>
                  <a:srgbClr val="006600"/>
                </a:solidFill>
              </a:rPr>
              <a:t>дптр</a:t>
            </a:r>
            <a:r>
              <a:rPr lang="ru-RU" sz="2000" b="1" dirty="0">
                <a:solidFill>
                  <a:srgbClr val="006600"/>
                </a:solidFill>
              </a:rPr>
              <a:t>   + 2 </a:t>
            </a:r>
            <a:r>
              <a:rPr lang="ru-RU" sz="2000" b="1" dirty="0" err="1">
                <a:solidFill>
                  <a:srgbClr val="006600"/>
                </a:solidFill>
              </a:rPr>
              <a:t>дптр</a:t>
            </a:r>
            <a:r>
              <a:rPr lang="ru-RU" sz="2000" b="1" dirty="0" smtClean="0">
                <a:solidFill>
                  <a:srgbClr val="006600"/>
                </a:solidFill>
              </a:rPr>
              <a:t>?</a:t>
            </a:r>
            <a:endParaRPr lang="ru-RU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9" grpId="0" animBg="1"/>
      <p:bldP spid="13322" grpId="0"/>
      <p:bldP spid="13324" grpId="0"/>
      <p:bldP spid="133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ответьте на дополнительные </a:t>
            </a:r>
            <a:r>
              <a:rPr lang="ru-RU" sz="2800" dirty="0" err="1" smtClean="0"/>
              <a:t>вопрсы</a:t>
            </a:r>
            <a:r>
              <a:rPr lang="ru-RU" sz="2800" dirty="0" smtClean="0"/>
              <a:t> 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266429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Получите изображения предмета с помощью собирающей линзы.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</p:spPr>
        <p:txBody>
          <a:bodyPr/>
          <a:lstStyle/>
          <a:p>
            <a:r>
              <a:rPr lang="ru-RU" dirty="0"/>
              <a:t>Сформулировать правила построения изображений в линзах;</a:t>
            </a:r>
          </a:p>
          <a:p>
            <a:r>
              <a:rPr lang="ru-RU" dirty="0"/>
              <a:t>Научиться строить изображения, даваемые тонкой линзой.</a:t>
            </a:r>
          </a:p>
          <a:p>
            <a:endParaRPr lang="ru-RU" dirty="0"/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484438" y="620713"/>
            <a:ext cx="34559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8F43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/>
                <a:cs typeface="Arial"/>
              </a:rPr>
              <a:t>Цели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</a:t>
            </a:r>
            <a:r>
              <a:rPr lang="ru-RU" sz="4800" dirty="0"/>
              <a:t>задание</a:t>
            </a:r>
            <a:r>
              <a:rPr lang="ru-RU" dirty="0"/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2276872"/>
            <a:ext cx="7211144" cy="3849291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sz="4000" dirty="0"/>
              <a:t>§ </a:t>
            </a:r>
            <a:r>
              <a:rPr lang="ru-RU" sz="4000" dirty="0" smtClean="0"/>
              <a:t>66,67, </a:t>
            </a:r>
            <a:r>
              <a:rPr lang="ru-RU" sz="4000" dirty="0"/>
              <a:t>упр. </a:t>
            </a:r>
            <a:r>
              <a:rPr lang="ru-RU" sz="4000" dirty="0" smtClean="0"/>
              <a:t>34</a:t>
            </a:r>
            <a:r>
              <a:rPr lang="ru-RU" sz="4000" dirty="0" smtClean="0"/>
              <a:t> задача 2,3</a:t>
            </a:r>
            <a:endParaRPr lang="ru-RU" sz="4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2484438" y="620713"/>
            <a:ext cx="345598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8F43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Arial"/>
                <a:cs typeface="Arial"/>
              </a:rPr>
              <a:t>Наш  урок: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8F43"/>
                  </a:gs>
                  <a:gs pos="100000">
                    <a:srgbClr val="0099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636838"/>
            <a:ext cx="8229600" cy="349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/>
              <a:t>Поможет объяснить каким образом получают изображение в…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6" name="Picture 12" descr="Рисунок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41325"/>
            <a:ext cx="4332287" cy="6134100"/>
          </a:xfrm>
          <a:prstGeom prst="rect">
            <a:avLst/>
          </a:prstGeom>
          <a:noFill/>
        </p:spPr>
      </p:pic>
      <p:pic>
        <p:nvPicPr>
          <p:cNvPr id="36877" name="Picture 13" descr="Рисунок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38" y="458788"/>
            <a:ext cx="3352800" cy="6076950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427538" y="404813"/>
            <a:ext cx="4465637" cy="6213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50825" y="-52388"/>
            <a:ext cx="3097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Monotype Corsiva" pitchFamily="66" charset="0"/>
              </a:rPr>
              <a:t>Рефлектор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787900" y="-52388"/>
            <a:ext cx="3529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Monotype Corsiva" pitchFamily="66" charset="0"/>
              </a:rPr>
              <a:t>Рефрактор</a:t>
            </a:r>
          </a:p>
        </p:txBody>
      </p:sp>
      <p:sp>
        <p:nvSpPr>
          <p:cNvPr id="36881" name="WordArt 17"/>
          <p:cNvSpPr>
            <a:spLocks noChangeArrowheads="1" noChangeShapeType="1" noTextEdit="1"/>
          </p:cNvSpPr>
          <p:nvPr/>
        </p:nvSpPr>
        <p:spPr bwMode="auto">
          <a:xfrm rot="5400000">
            <a:off x="1004888" y="3233738"/>
            <a:ext cx="6115050" cy="533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7" dist="17961" dir="2700000">
                    <a:srgbClr val="3333CC"/>
                  </a:prstShdw>
                </a:effectLst>
                <a:latin typeface="Arial"/>
                <a:cs typeface="Arial"/>
              </a:rPr>
              <a:t>Телескопах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prstShdw prst="shdw17" dist="17961" dir="2700000">
                  <a:srgbClr val="3333CC"/>
                </a:prstShdw>
              </a:effectLst>
              <a:latin typeface="Arial"/>
              <a:cs typeface="Arial"/>
            </a:endParaRP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261938" y="433388"/>
            <a:ext cx="3446462" cy="6164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75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utoUpdateAnimBg="0"/>
      <p:bldP spid="36880" grpId="0" autoUpdateAnimBg="0"/>
      <p:bldP spid="368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323850" y="260350"/>
            <a:ext cx="8642350" cy="63373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207963" y="266700"/>
            <a:ext cx="8893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663300"/>
                </a:solidFill>
                <a:latin typeface="Monotype Corsiva" pitchFamily="66" charset="0"/>
              </a:rPr>
              <a:t>Микроскопах– приборах </a:t>
            </a:r>
            <a:r>
              <a:rPr lang="ru-RU" sz="3200" b="1" dirty="0">
                <a:solidFill>
                  <a:srgbClr val="663300"/>
                </a:solidFill>
                <a:latin typeface="Monotype Corsiva" pitchFamily="66" charset="0"/>
              </a:rPr>
              <a:t>для изучения очень мелких</a:t>
            </a:r>
          </a:p>
          <a:p>
            <a:r>
              <a:rPr lang="ru-RU" sz="3200" b="1" dirty="0">
                <a:solidFill>
                  <a:srgbClr val="663300"/>
                </a:solidFill>
                <a:latin typeface="Monotype Corsiva" pitchFamily="66" charset="0"/>
              </a:rPr>
              <a:t>объектов. Возможное увеличение - до 1000 раз.</a:t>
            </a:r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4506913" y="5964238"/>
            <a:ext cx="1123950" cy="188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3349625" y="5813425"/>
            <a:ext cx="144463" cy="48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8956" name="Picture 44" descr="Рисунок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44675"/>
            <a:ext cx="2705100" cy="4067175"/>
          </a:xfrm>
          <a:prstGeom prst="rect">
            <a:avLst/>
          </a:prstGeom>
          <a:noFill/>
        </p:spPr>
      </p:pic>
      <p:pic>
        <p:nvPicPr>
          <p:cNvPr id="38957" name="Picture 45" descr="Рисунок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84313"/>
            <a:ext cx="3038475" cy="4324350"/>
          </a:xfrm>
          <a:prstGeom prst="rect">
            <a:avLst/>
          </a:prstGeom>
          <a:noFill/>
        </p:spPr>
      </p:pic>
      <p:pic>
        <p:nvPicPr>
          <p:cNvPr id="38958" name="Picture 46" descr="Рисунок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341438"/>
            <a:ext cx="2633663" cy="482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250825" y="260350"/>
            <a:ext cx="8642350" cy="6337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5795963" y="5949950"/>
            <a:ext cx="3097212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660033"/>
                </a:solidFill>
              </a:rPr>
              <a:t>Современный микропроектор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512763" y="134938"/>
            <a:ext cx="8135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  <a:latin typeface="Monotype Corsiva" pitchFamily="66" charset="0"/>
              </a:rPr>
              <a:t>Проекционных аппарат ах  (служит </a:t>
            </a:r>
            <a:r>
              <a:rPr lang="ru-RU" sz="3200" b="1" dirty="0">
                <a:solidFill>
                  <a:srgbClr val="660033"/>
                </a:solidFill>
                <a:latin typeface="Monotype Corsiva" pitchFamily="66" charset="0"/>
              </a:rPr>
              <a:t>для создания светового изображения на </a:t>
            </a:r>
            <a:r>
              <a:rPr lang="ru-RU" sz="3200" b="1" dirty="0" smtClean="0">
                <a:solidFill>
                  <a:srgbClr val="660033"/>
                </a:solidFill>
                <a:latin typeface="Monotype Corsiva" pitchFamily="66" charset="0"/>
              </a:rPr>
              <a:t>экране)</a:t>
            </a:r>
            <a:endParaRPr lang="ru-RU" sz="3200" b="1" dirty="0">
              <a:solidFill>
                <a:srgbClr val="660033"/>
              </a:solidFill>
              <a:latin typeface="Monotype Corsiva" pitchFamily="66" charset="0"/>
            </a:endParaRPr>
          </a:p>
          <a:p>
            <a:r>
              <a:rPr lang="ru-RU" sz="3200" b="1" dirty="0">
                <a:solidFill>
                  <a:srgbClr val="660033"/>
                </a:solidFill>
                <a:latin typeface="Monotype Corsiva" pitchFamily="66" charset="0"/>
              </a:rPr>
              <a:t>(диапроектор, киноаппарат, фотоаппарат)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3203575" y="1844675"/>
            <a:ext cx="2232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660033"/>
                </a:solidFill>
              </a:rPr>
              <a:t>Схема простейшего</a:t>
            </a:r>
          </a:p>
          <a:p>
            <a:r>
              <a:rPr lang="ru-RU" sz="1600" b="1">
                <a:solidFill>
                  <a:srgbClr val="660033"/>
                </a:solidFill>
              </a:rPr>
              <a:t>проектора</a:t>
            </a:r>
          </a:p>
          <a:p>
            <a:r>
              <a:rPr lang="ru-RU" sz="1600" b="1">
                <a:solidFill>
                  <a:srgbClr val="660033"/>
                </a:solidFill>
              </a:rPr>
              <a:t>(фотоувеличителя)</a:t>
            </a:r>
          </a:p>
        </p:txBody>
      </p:sp>
      <p:pic>
        <p:nvPicPr>
          <p:cNvPr id="40997" name="Picture 37" descr="Рисунок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686050"/>
            <a:ext cx="2638425" cy="3838575"/>
          </a:xfrm>
          <a:prstGeom prst="rect">
            <a:avLst/>
          </a:prstGeom>
          <a:noFill/>
        </p:spPr>
      </p:pic>
      <p:pic>
        <p:nvPicPr>
          <p:cNvPr id="40998" name="Picture 38" descr="Рисунок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844675"/>
            <a:ext cx="3162300" cy="4067175"/>
          </a:xfrm>
          <a:prstGeom prst="rect">
            <a:avLst/>
          </a:prstGeom>
          <a:noFill/>
        </p:spPr>
      </p:pic>
      <p:pic>
        <p:nvPicPr>
          <p:cNvPr id="40999" name="Picture 39" descr="Рисунок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2708275"/>
            <a:ext cx="1633537" cy="1390650"/>
          </a:xfrm>
          <a:prstGeom prst="rect">
            <a:avLst/>
          </a:prstGeom>
          <a:noFill/>
        </p:spPr>
      </p:pic>
      <p:pic>
        <p:nvPicPr>
          <p:cNvPr id="41000" name="Picture 40" descr="Рисунок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076700"/>
            <a:ext cx="2322513" cy="2414588"/>
          </a:xfrm>
          <a:prstGeom prst="rect">
            <a:avLst/>
          </a:prstGeom>
          <a:noFill/>
        </p:spPr>
      </p:pic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395288" y="1844675"/>
            <a:ext cx="22304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660033"/>
                </a:solidFill>
              </a:rPr>
              <a:t>Фотоаппарат для </a:t>
            </a:r>
          </a:p>
          <a:p>
            <a:r>
              <a:rPr lang="ru-RU" b="1" dirty="0">
                <a:solidFill>
                  <a:srgbClr val="660033"/>
                </a:solidFill>
              </a:rPr>
              <a:t>сверхскоростных</a:t>
            </a:r>
          </a:p>
          <a:p>
            <a:r>
              <a:rPr lang="ru-RU" b="1" dirty="0">
                <a:solidFill>
                  <a:srgbClr val="660033"/>
                </a:solidFill>
              </a:rPr>
              <a:t>фотосъёмок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875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375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875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 animBg="1" autoUpdateAnimBg="0"/>
      <p:bldP spid="40993" grpId="0" autoUpdateAnimBg="0"/>
      <p:bldP spid="40994" grpId="0" autoUpdateAnimBg="0"/>
      <p:bldP spid="41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04" name="Picture 56" descr="Рисунок1коп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620713"/>
            <a:ext cx="5140325" cy="4435475"/>
          </a:xfrm>
          <a:prstGeom prst="rect">
            <a:avLst/>
          </a:prstGeom>
          <a:noFill/>
        </p:spPr>
      </p:pic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5940425" y="2565400"/>
            <a:ext cx="576263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06" name="WordArt 58"/>
          <p:cNvSpPr>
            <a:spLocks noChangeArrowheads="1" noChangeShapeType="1" noTextEdit="1"/>
          </p:cNvSpPr>
          <p:nvPr/>
        </p:nvSpPr>
        <p:spPr bwMode="auto">
          <a:xfrm>
            <a:off x="395288" y="5876925"/>
            <a:ext cx="8424862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 smtClean="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глазу человека</a:t>
            </a:r>
            <a:endParaRPr lang="ru-RU" sz="3600" i="1" kern="10" dirty="0">
              <a:ln w="222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00"/>
                  </a:gs>
                  <a:gs pos="100000">
                    <a:srgbClr val="CC33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28575">
            <a:solidFill>
              <a:srgbClr val="CB3A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 flipV="1">
            <a:off x="1042988" y="2997200"/>
            <a:ext cx="360362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09" name="Oval 61"/>
          <p:cNvSpPr>
            <a:spLocks noChangeArrowheads="1"/>
          </p:cNvSpPr>
          <p:nvPr/>
        </p:nvSpPr>
        <p:spPr bwMode="auto">
          <a:xfrm>
            <a:off x="774700" y="3219450"/>
            <a:ext cx="287338" cy="2889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V="1">
            <a:off x="1258888" y="3141663"/>
            <a:ext cx="7921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11" name="Oval 63"/>
          <p:cNvSpPr>
            <a:spLocks noChangeArrowheads="1"/>
          </p:cNvSpPr>
          <p:nvPr/>
        </p:nvSpPr>
        <p:spPr bwMode="auto">
          <a:xfrm>
            <a:off x="971550" y="3716338"/>
            <a:ext cx="215900" cy="217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2</a:t>
            </a:r>
            <a:endParaRPr lang="ru-RU" sz="1600" b="1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 flipV="1">
            <a:off x="1476375" y="3644900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13" name="Oval 65"/>
          <p:cNvSpPr>
            <a:spLocks noChangeArrowheads="1"/>
          </p:cNvSpPr>
          <p:nvPr/>
        </p:nvSpPr>
        <p:spPr bwMode="auto">
          <a:xfrm>
            <a:off x="1187450" y="4292600"/>
            <a:ext cx="288925" cy="2889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3</a:t>
            </a:r>
            <a:endParaRPr lang="ru-RU" sz="1600" b="1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1116013" y="1989138"/>
            <a:ext cx="177800" cy="284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15" name="Oval 67"/>
          <p:cNvSpPr>
            <a:spLocks noChangeArrowheads="1"/>
          </p:cNvSpPr>
          <p:nvPr/>
        </p:nvSpPr>
        <p:spPr bwMode="auto">
          <a:xfrm>
            <a:off x="827088" y="1773238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4</a:t>
            </a:r>
            <a:endParaRPr lang="ru-RU" sz="1600" b="1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1581150" y="1411288"/>
            <a:ext cx="542925" cy="722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17" name="Oval 69"/>
          <p:cNvSpPr>
            <a:spLocks noChangeArrowheads="1"/>
          </p:cNvSpPr>
          <p:nvPr/>
        </p:nvSpPr>
        <p:spPr bwMode="auto">
          <a:xfrm>
            <a:off x="1331913" y="1196975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5</a:t>
            </a:r>
            <a:endParaRPr lang="ru-RU" sz="1600" b="1"/>
          </a:p>
        </p:txBody>
      </p:sp>
      <p:sp>
        <p:nvSpPr>
          <p:cNvPr id="27718" name="Line 70"/>
          <p:cNvSpPr>
            <a:spLocks noChangeShapeType="1"/>
          </p:cNvSpPr>
          <p:nvPr/>
        </p:nvSpPr>
        <p:spPr bwMode="auto">
          <a:xfrm flipH="1">
            <a:off x="2700338" y="549275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19" name="Oval 71"/>
          <p:cNvSpPr>
            <a:spLocks noChangeArrowheads="1"/>
          </p:cNvSpPr>
          <p:nvPr/>
        </p:nvSpPr>
        <p:spPr bwMode="auto">
          <a:xfrm>
            <a:off x="3059113" y="404813"/>
            <a:ext cx="288925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6</a:t>
            </a:r>
            <a:endParaRPr lang="ru-RU" sz="1600" b="1"/>
          </a:p>
        </p:txBody>
      </p:sp>
      <p:sp>
        <p:nvSpPr>
          <p:cNvPr id="27720" name="Line 72"/>
          <p:cNvSpPr>
            <a:spLocks noChangeShapeType="1"/>
          </p:cNvSpPr>
          <p:nvPr/>
        </p:nvSpPr>
        <p:spPr bwMode="auto">
          <a:xfrm flipH="1">
            <a:off x="3579813" y="765175"/>
            <a:ext cx="920750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21" name="Oval 73"/>
          <p:cNvSpPr>
            <a:spLocks noChangeArrowheads="1"/>
          </p:cNvSpPr>
          <p:nvPr/>
        </p:nvSpPr>
        <p:spPr bwMode="auto">
          <a:xfrm>
            <a:off x="4427538" y="476250"/>
            <a:ext cx="360362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7</a:t>
            </a:r>
            <a:endParaRPr lang="ru-RU" sz="1600" b="1"/>
          </a:p>
        </p:txBody>
      </p:sp>
      <p:sp>
        <p:nvSpPr>
          <p:cNvPr id="27722" name="Line 74"/>
          <p:cNvSpPr>
            <a:spLocks noChangeShapeType="1"/>
          </p:cNvSpPr>
          <p:nvPr/>
        </p:nvSpPr>
        <p:spPr bwMode="auto">
          <a:xfrm flipH="1">
            <a:off x="4802188" y="1171575"/>
            <a:ext cx="373062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23" name="Oval 75"/>
          <p:cNvSpPr>
            <a:spLocks noChangeArrowheads="1"/>
          </p:cNvSpPr>
          <p:nvPr/>
        </p:nvSpPr>
        <p:spPr bwMode="auto">
          <a:xfrm>
            <a:off x="5219700" y="981075"/>
            <a:ext cx="215900" cy="2873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8</a:t>
            </a:r>
            <a:endParaRPr lang="ru-RU" sz="1600" b="1"/>
          </a:p>
        </p:txBody>
      </p:sp>
      <p:sp>
        <p:nvSpPr>
          <p:cNvPr id="27724" name="Line 76"/>
          <p:cNvSpPr>
            <a:spLocks noChangeShapeType="1"/>
          </p:cNvSpPr>
          <p:nvPr/>
        </p:nvSpPr>
        <p:spPr bwMode="auto">
          <a:xfrm flipH="1">
            <a:off x="5014913" y="1611313"/>
            <a:ext cx="34925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25" name="Oval 77"/>
          <p:cNvSpPr>
            <a:spLocks noChangeArrowheads="1"/>
          </p:cNvSpPr>
          <p:nvPr/>
        </p:nvSpPr>
        <p:spPr bwMode="auto">
          <a:xfrm>
            <a:off x="5435600" y="1484313"/>
            <a:ext cx="215900" cy="2889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9</a:t>
            </a:r>
            <a:endParaRPr lang="ru-RU" sz="1600" b="1"/>
          </a:p>
        </p:txBody>
      </p:sp>
      <p:sp>
        <p:nvSpPr>
          <p:cNvPr id="27726" name="Line 78"/>
          <p:cNvSpPr>
            <a:spLocks noChangeShapeType="1"/>
          </p:cNvSpPr>
          <p:nvPr/>
        </p:nvSpPr>
        <p:spPr bwMode="auto">
          <a:xfrm flipH="1">
            <a:off x="5054600" y="1806575"/>
            <a:ext cx="454025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27" name="Oval 79"/>
          <p:cNvSpPr>
            <a:spLocks noChangeArrowheads="1"/>
          </p:cNvSpPr>
          <p:nvPr/>
        </p:nvSpPr>
        <p:spPr bwMode="auto">
          <a:xfrm>
            <a:off x="5580063" y="1700213"/>
            <a:ext cx="287337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10</a:t>
            </a:r>
            <a:endParaRPr lang="ru-RU" sz="1600" b="1"/>
          </a:p>
        </p:txBody>
      </p:sp>
      <p:sp>
        <p:nvSpPr>
          <p:cNvPr id="27728" name="Line 80"/>
          <p:cNvSpPr>
            <a:spLocks noChangeShapeType="1"/>
          </p:cNvSpPr>
          <p:nvPr/>
        </p:nvSpPr>
        <p:spPr bwMode="auto">
          <a:xfrm flipH="1">
            <a:off x="5076825" y="1989138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29" name="Oval 81"/>
          <p:cNvSpPr>
            <a:spLocks noChangeArrowheads="1"/>
          </p:cNvSpPr>
          <p:nvPr/>
        </p:nvSpPr>
        <p:spPr bwMode="auto">
          <a:xfrm>
            <a:off x="5553075" y="1916113"/>
            <a:ext cx="360363" cy="217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11</a:t>
            </a:r>
            <a:endParaRPr lang="ru-RU" sz="1600" b="1"/>
          </a:p>
        </p:txBody>
      </p:sp>
      <p:sp>
        <p:nvSpPr>
          <p:cNvPr id="27730" name="Line 82"/>
          <p:cNvSpPr>
            <a:spLocks noChangeShapeType="1"/>
          </p:cNvSpPr>
          <p:nvPr/>
        </p:nvSpPr>
        <p:spPr bwMode="auto">
          <a:xfrm flipH="1">
            <a:off x="5148263" y="2220913"/>
            <a:ext cx="468312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31" name="Oval 83"/>
          <p:cNvSpPr>
            <a:spLocks noChangeArrowheads="1"/>
          </p:cNvSpPr>
          <p:nvPr/>
        </p:nvSpPr>
        <p:spPr bwMode="auto">
          <a:xfrm>
            <a:off x="5508625" y="2205038"/>
            <a:ext cx="4318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12</a:t>
            </a:r>
            <a:endParaRPr lang="ru-RU" sz="1600" b="1"/>
          </a:p>
        </p:txBody>
      </p:sp>
      <p:sp>
        <p:nvSpPr>
          <p:cNvPr id="27732" name="Line 84"/>
          <p:cNvSpPr>
            <a:spLocks noChangeShapeType="1"/>
          </p:cNvSpPr>
          <p:nvPr/>
        </p:nvSpPr>
        <p:spPr bwMode="auto">
          <a:xfrm flipH="1">
            <a:off x="5016500" y="2565400"/>
            <a:ext cx="563563" cy="75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33" name="Oval 85"/>
          <p:cNvSpPr>
            <a:spLocks noChangeArrowheads="1"/>
          </p:cNvSpPr>
          <p:nvPr/>
        </p:nvSpPr>
        <p:spPr bwMode="auto">
          <a:xfrm>
            <a:off x="5580063" y="2492375"/>
            <a:ext cx="358775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13</a:t>
            </a:r>
            <a:endParaRPr lang="ru-RU" sz="1600" b="1"/>
          </a:p>
        </p:txBody>
      </p:sp>
      <p:sp>
        <p:nvSpPr>
          <p:cNvPr id="27734" name="Line 86"/>
          <p:cNvSpPr>
            <a:spLocks noChangeShapeType="1"/>
          </p:cNvSpPr>
          <p:nvPr/>
        </p:nvSpPr>
        <p:spPr bwMode="auto">
          <a:xfrm flipV="1">
            <a:off x="5292725" y="3716338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35" name="Oval 87"/>
          <p:cNvSpPr>
            <a:spLocks noChangeArrowheads="1"/>
          </p:cNvSpPr>
          <p:nvPr/>
        </p:nvSpPr>
        <p:spPr bwMode="auto">
          <a:xfrm>
            <a:off x="5076825" y="4365625"/>
            <a:ext cx="4318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14</a:t>
            </a:r>
            <a:endParaRPr lang="ru-RU" sz="1600" b="1"/>
          </a:p>
        </p:txBody>
      </p:sp>
      <p:sp>
        <p:nvSpPr>
          <p:cNvPr id="27736" name="Text Box 88"/>
          <p:cNvSpPr txBox="1">
            <a:spLocks noChangeArrowheads="1"/>
          </p:cNvSpPr>
          <p:nvPr/>
        </p:nvSpPr>
        <p:spPr bwMode="auto">
          <a:xfrm>
            <a:off x="6011863" y="404813"/>
            <a:ext cx="2881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endParaRPr lang="ru-RU" sz="1600" b="1" dirty="0"/>
          </a:p>
          <a:p>
            <a:pPr marL="342900" indent="-342900" algn="l">
              <a:buFontTx/>
              <a:buAutoNum type="arabicPeriod"/>
            </a:pPr>
            <a:endParaRPr lang="ru-RU" sz="1600" b="1" dirty="0"/>
          </a:p>
        </p:txBody>
      </p:sp>
      <p:sp>
        <p:nvSpPr>
          <p:cNvPr id="27737" name="WordArt 8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331640" y="4724400"/>
            <a:ext cx="5544616" cy="1141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04"/>
              </a:avLst>
            </a:prstTxWarp>
          </a:bodyPr>
          <a:lstStyle/>
          <a:p>
            <a:r>
              <a:rPr lang="ru-RU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                              </a:t>
            </a:r>
          </a:p>
          <a:p>
            <a:r>
              <a:rPr lang="ru-RU" sz="3600" b="1" i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человек видит все предметы прямыми</a:t>
            </a:r>
            <a:r>
              <a:rPr lang="ru-RU" sz="3600" b="1" i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,</a:t>
            </a:r>
            <a:endParaRPr lang="ru-RU" sz="3600" b="1" i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27738" name="Text Box 90"/>
          <p:cNvSpPr txBox="1">
            <a:spLocks noChangeArrowheads="1"/>
          </p:cNvSpPr>
          <p:nvPr/>
        </p:nvSpPr>
        <p:spPr bwMode="auto">
          <a:xfrm>
            <a:off x="5795963" y="4508500"/>
            <a:ext cx="2663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b="1"/>
          </a:p>
        </p:txBody>
      </p:sp>
      <p:sp>
        <p:nvSpPr>
          <p:cNvPr id="27739" name="WordArt 91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443663" y="4437063"/>
            <a:ext cx="1533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Почему 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648" y="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6" grpId="0" animBg="1"/>
      <p:bldP spid="27737" grpId="0" animBg="1"/>
      <p:bldP spid="277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Document"/>
          <p:cNvSpPr>
            <a:spLocks noEditPoints="1" noChangeArrowheads="1"/>
          </p:cNvSpPr>
          <p:nvPr/>
        </p:nvSpPr>
        <p:spPr bwMode="auto">
          <a:xfrm>
            <a:off x="323528" y="3429000"/>
            <a:ext cx="3960813" cy="273630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4400" b="1" dirty="0">
                <a:solidFill>
                  <a:srgbClr val="7030A0"/>
                </a:solidFill>
              </a:rPr>
              <a:t>Какие линзы бывают?</a:t>
            </a:r>
          </a:p>
          <a:p>
            <a:endParaRPr lang="ru-RU" sz="4000" dirty="0"/>
          </a:p>
        </p:txBody>
      </p:sp>
      <p:sp>
        <p:nvSpPr>
          <p:cNvPr id="32777" name="Document"/>
          <p:cNvSpPr>
            <a:spLocks noEditPoints="1" noChangeArrowheads="1"/>
          </p:cNvSpPr>
          <p:nvPr/>
        </p:nvSpPr>
        <p:spPr bwMode="auto">
          <a:xfrm>
            <a:off x="4716463" y="476672"/>
            <a:ext cx="4032250" cy="240464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400" b="1" dirty="0">
                <a:solidFill>
                  <a:srgbClr val="7030A0"/>
                </a:solidFill>
              </a:rPr>
              <a:t>Линзой называют прозрачное тело, ограниченное с двух сторон сферическими поверхностями</a:t>
            </a:r>
            <a:r>
              <a:rPr lang="ru-RU" sz="22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2778" name="Document"/>
          <p:cNvSpPr>
            <a:spLocks noEditPoints="1" noChangeArrowheads="1"/>
          </p:cNvSpPr>
          <p:nvPr/>
        </p:nvSpPr>
        <p:spPr bwMode="auto">
          <a:xfrm>
            <a:off x="395536" y="476672"/>
            <a:ext cx="4032250" cy="233161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4400" b="1" dirty="0">
                <a:solidFill>
                  <a:srgbClr val="7030A0"/>
                </a:solidFill>
              </a:rPr>
              <a:t>Что такое линза ?</a:t>
            </a:r>
          </a:p>
        </p:txBody>
      </p:sp>
      <p:sp>
        <p:nvSpPr>
          <p:cNvPr id="32783" name="Document"/>
          <p:cNvSpPr>
            <a:spLocks noEditPoints="1" noChangeArrowheads="1"/>
          </p:cNvSpPr>
          <p:nvPr/>
        </p:nvSpPr>
        <p:spPr bwMode="auto">
          <a:xfrm>
            <a:off x="4788024" y="3429000"/>
            <a:ext cx="4032250" cy="309634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400" b="1" dirty="0">
                <a:solidFill>
                  <a:srgbClr val="7030A0"/>
                </a:solidFill>
              </a:rPr>
              <a:t>Выпуклые – линзы, у которых края намного тоньше, чем середина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ru-RU" sz="2400" b="1" dirty="0">
              <a:solidFill>
                <a:srgbClr val="7030A0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ru-RU" sz="2400" b="1" dirty="0">
                <a:solidFill>
                  <a:srgbClr val="7030A0"/>
                </a:solidFill>
              </a:rPr>
              <a:t>Вогнутые – линзы, у которых края толще, чем середина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7" grpId="0" animBg="1"/>
      <p:bldP spid="32778" grpId="0" animBg="1"/>
      <p:bldP spid="327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900113" y="3573463"/>
            <a:ext cx="7848600" cy="3024187"/>
            <a:chOff x="567" y="2251"/>
            <a:chExt cx="4944" cy="1905"/>
          </a:xfrm>
        </p:grpSpPr>
        <p:sp>
          <p:nvSpPr>
            <p:cNvPr id="9297" name="Rectangle 81"/>
            <p:cNvSpPr>
              <a:spLocks noChangeArrowheads="1"/>
            </p:cNvSpPr>
            <p:nvPr/>
          </p:nvSpPr>
          <p:spPr bwMode="auto">
            <a:xfrm>
              <a:off x="567" y="2251"/>
              <a:ext cx="4944" cy="190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82"/>
            <p:cNvGrpSpPr>
              <a:grpSpLocks/>
            </p:cNvGrpSpPr>
            <p:nvPr/>
          </p:nvGrpSpPr>
          <p:grpSpPr bwMode="auto">
            <a:xfrm>
              <a:off x="975" y="2568"/>
              <a:ext cx="998" cy="1270"/>
              <a:chOff x="1927" y="1979"/>
              <a:chExt cx="998" cy="1007"/>
            </a:xfrm>
          </p:grpSpPr>
          <p:grpSp>
            <p:nvGrpSpPr>
              <p:cNvPr id="4" name="Group 83"/>
              <p:cNvGrpSpPr>
                <a:grpSpLocks/>
              </p:cNvGrpSpPr>
              <p:nvPr/>
            </p:nvGrpSpPr>
            <p:grpSpPr bwMode="auto">
              <a:xfrm>
                <a:off x="1927" y="1979"/>
                <a:ext cx="998" cy="1007"/>
                <a:chOff x="1791" y="1833"/>
                <a:chExt cx="953" cy="1007"/>
              </a:xfrm>
            </p:grpSpPr>
            <p:grpSp>
              <p:nvGrpSpPr>
                <p:cNvPr id="5" name="Group 84"/>
                <p:cNvGrpSpPr>
                  <a:grpSpLocks/>
                </p:cNvGrpSpPr>
                <p:nvPr/>
              </p:nvGrpSpPr>
              <p:grpSpPr bwMode="auto">
                <a:xfrm>
                  <a:off x="1791" y="1833"/>
                  <a:ext cx="726" cy="1007"/>
                  <a:chOff x="1791" y="1833"/>
                  <a:chExt cx="726" cy="1007"/>
                </a:xfrm>
              </p:grpSpPr>
              <p:grpSp>
                <p:nvGrpSpPr>
                  <p:cNvPr id="6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1882" y="1833"/>
                    <a:ext cx="635" cy="962"/>
                    <a:chOff x="1882" y="1833"/>
                    <a:chExt cx="635" cy="962"/>
                  </a:xfrm>
                </p:grpSpPr>
                <p:sp>
                  <p:nvSpPr>
                    <p:cNvPr id="9302" name="Rectangle 86" descr="Уголки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37" y="1833"/>
                      <a:ext cx="344" cy="962"/>
                    </a:xfrm>
                    <a:prstGeom prst="rect">
                      <a:avLst/>
                    </a:prstGeom>
                    <a:pattFill prst="divot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  <a:ln w="19050">
                      <a:solidFill>
                        <a:schemeClr val="accent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3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2" y="1842"/>
                      <a:ext cx="272" cy="94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4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5" y="1842"/>
                      <a:ext cx="272" cy="9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30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1842"/>
                    <a:ext cx="227" cy="99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306" name="Rectangle 90"/>
                <p:cNvSpPr>
                  <a:spLocks noChangeArrowheads="1"/>
                </p:cNvSpPr>
                <p:nvPr/>
              </p:nvSpPr>
              <p:spPr bwMode="auto">
                <a:xfrm>
                  <a:off x="2381" y="1842"/>
                  <a:ext cx="363" cy="99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307" name="AutoShape 91"/>
              <p:cNvSpPr>
                <a:spLocks noChangeArrowheads="1"/>
              </p:cNvSpPr>
              <p:nvPr/>
            </p:nvSpPr>
            <p:spPr bwMode="auto">
              <a:xfrm>
                <a:off x="2245" y="1979"/>
                <a:ext cx="227" cy="18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8" name="AutoShape 92"/>
              <p:cNvSpPr>
                <a:spLocks noChangeArrowheads="1"/>
              </p:cNvSpPr>
              <p:nvPr/>
            </p:nvSpPr>
            <p:spPr bwMode="auto">
              <a:xfrm rot="11002965">
                <a:off x="2235" y="2751"/>
                <a:ext cx="228" cy="181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/>
            </p:nvSpPr>
            <p:spPr bwMode="auto">
              <a:xfrm>
                <a:off x="2327" y="2359"/>
                <a:ext cx="45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0" name="AutoShape 94"/>
              <p:cNvSpPr>
                <a:spLocks noChangeArrowheads="1"/>
              </p:cNvSpPr>
              <p:nvPr/>
            </p:nvSpPr>
            <p:spPr bwMode="auto">
              <a:xfrm>
                <a:off x="2300" y="2203"/>
                <a:ext cx="105" cy="1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1" name="AutoShape 95"/>
              <p:cNvSpPr>
                <a:spLocks noChangeArrowheads="1"/>
              </p:cNvSpPr>
              <p:nvPr/>
            </p:nvSpPr>
            <p:spPr bwMode="auto">
              <a:xfrm rot="10800000">
                <a:off x="2300" y="2586"/>
                <a:ext cx="105" cy="1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899592" y="404664"/>
            <a:ext cx="7920037" cy="2879725"/>
            <a:chOff x="567" y="210"/>
            <a:chExt cx="4989" cy="1814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567" y="210"/>
              <a:ext cx="4989" cy="18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61"/>
            <p:cNvGrpSpPr>
              <a:grpSpLocks/>
            </p:cNvGrpSpPr>
            <p:nvPr/>
          </p:nvGrpSpPr>
          <p:grpSpPr bwMode="auto">
            <a:xfrm>
              <a:off x="930" y="391"/>
              <a:ext cx="372" cy="1451"/>
              <a:chOff x="930" y="391"/>
              <a:chExt cx="372" cy="1451"/>
            </a:xfrm>
          </p:grpSpPr>
          <p:grpSp>
            <p:nvGrpSpPr>
              <p:cNvPr id="9" name="Group 3"/>
              <p:cNvGrpSpPr>
                <a:grpSpLocks/>
              </p:cNvGrpSpPr>
              <p:nvPr/>
            </p:nvGrpSpPr>
            <p:grpSpPr bwMode="auto">
              <a:xfrm>
                <a:off x="930" y="391"/>
                <a:ext cx="372" cy="1451"/>
                <a:chOff x="739" y="391"/>
                <a:chExt cx="372" cy="1451"/>
              </a:xfrm>
            </p:grpSpPr>
            <p:sp>
              <p:nvSpPr>
                <p:cNvPr id="9220" name="Oval 4"/>
                <p:cNvSpPr>
                  <a:spLocks noChangeArrowheads="1"/>
                </p:cNvSpPr>
                <p:nvPr/>
              </p:nvSpPr>
              <p:spPr bwMode="auto">
                <a:xfrm>
                  <a:off x="748" y="391"/>
                  <a:ext cx="363" cy="1451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0" name="Group 5"/>
                <p:cNvGrpSpPr>
                  <a:grpSpLocks/>
                </p:cNvGrpSpPr>
                <p:nvPr/>
              </p:nvGrpSpPr>
              <p:grpSpPr bwMode="auto">
                <a:xfrm>
                  <a:off x="739" y="436"/>
                  <a:ext cx="372" cy="1371"/>
                  <a:chOff x="739" y="436"/>
                  <a:chExt cx="372" cy="1371"/>
                </a:xfrm>
              </p:grpSpPr>
              <p:sp>
                <p:nvSpPr>
                  <p:cNvPr id="9222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811" y="436"/>
                    <a:ext cx="227" cy="31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23" name="AutoShape 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02" y="1489"/>
                    <a:ext cx="227" cy="31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24" name="AutoShape 8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748" y="799"/>
                    <a:ext cx="363" cy="182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25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739" y="1225"/>
                    <a:ext cx="363" cy="227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945" y="1026"/>
                <a:ext cx="347" cy="1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748" y="1072"/>
              <a:ext cx="467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 rot="5400000">
            <a:off x="-2402681" y="2950369"/>
            <a:ext cx="5680075" cy="703263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Линзы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095375" y="908050"/>
            <a:ext cx="5762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116013" y="1382713"/>
            <a:ext cx="469900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116013" y="2116138"/>
            <a:ext cx="45561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116013" y="2547938"/>
            <a:ext cx="5667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3246438" y="1728788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1979613" y="836613"/>
            <a:ext cx="3024187" cy="16478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908175" y="908050"/>
            <a:ext cx="3094038" cy="1838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2051050" y="1341438"/>
            <a:ext cx="3152775" cy="673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051050" y="1412875"/>
            <a:ext cx="3168650" cy="793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132138" y="11255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F</a:t>
            </a:r>
            <a:endParaRPr lang="ru-RU" b="1">
              <a:solidFill>
                <a:srgbClr val="CC3300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789238" y="2008188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Фокус линзы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364163" y="1773238"/>
            <a:ext cx="324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Главная оптическая ось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339975" y="333375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  <a:latin typeface="Monotype Corsiva" pitchFamily="66" charset="0"/>
              </a:rPr>
              <a:t>С о б и р а ю щ а я    л и н з а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1346200" y="4292600"/>
            <a:ext cx="7191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1331913" y="4652963"/>
            <a:ext cx="7921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1331913" y="5013325"/>
            <a:ext cx="71278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1331913" y="5445125"/>
            <a:ext cx="7921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1357313" y="5780088"/>
            <a:ext cx="7191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>
            <a:off x="1331913" y="495458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V="1">
            <a:off x="2411413" y="3716338"/>
            <a:ext cx="704850" cy="5492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 flipV="1">
            <a:off x="1403350" y="4221163"/>
            <a:ext cx="1008063" cy="747712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1403350" y="5013325"/>
            <a:ext cx="792163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1331913" y="5013325"/>
            <a:ext cx="1008062" cy="431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1331913" y="5013325"/>
            <a:ext cx="984250" cy="773113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V="1">
            <a:off x="1331913" y="4652963"/>
            <a:ext cx="936625" cy="360362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V="1">
            <a:off x="2339975" y="4122738"/>
            <a:ext cx="969963" cy="4730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2293938" y="5441950"/>
            <a:ext cx="874712" cy="4381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2441575" y="5862638"/>
            <a:ext cx="825500" cy="625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971550" y="47974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F</a:t>
            </a:r>
            <a:endParaRPr lang="ru-RU" b="1">
              <a:solidFill>
                <a:srgbClr val="CC3300"/>
              </a:solidFill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3248025" y="3468688"/>
            <a:ext cx="4392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  <a:latin typeface="Monotype Corsiva" pitchFamily="66" charset="0"/>
              </a:rPr>
              <a:t>Р а с с е и в а ю щ а я   л и н з а</a:t>
            </a:r>
            <a:r>
              <a:rPr lang="ru-RU" sz="2800" b="1">
                <a:solidFill>
                  <a:srgbClr val="CC330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5436096" y="5085184"/>
            <a:ext cx="324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Главная оптическая ось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1043608" y="5157192"/>
            <a:ext cx="11434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мнимый</a:t>
            </a:r>
          </a:p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фокус</a:t>
            </a:r>
          </a:p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линзы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5508625" y="836613"/>
            <a:ext cx="3095625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Параллельный пучок света</a:t>
            </a:r>
          </a:p>
          <a:p>
            <a:r>
              <a:rPr lang="ru-RU" sz="1600" b="1"/>
              <a:t>превращает в </a:t>
            </a:r>
            <a:r>
              <a:rPr lang="ru-RU" sz="1600" b="1">
                <a:solidFill>
                  <a:srgbClr val="CC3300"/>
                </a:solidFill>
              </a:rPr>
              <a:t>сходящийся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5291138" y="4005263"/>
            <a:ext cx="3313112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Параллельный пучок света</a:t>
            </a:r>
          </a:p>
          <a:p>
            <a:r>
              <a:rPr lang="ru-RU" sz="1600" b="1"/>
              <a:t>превращает в </a:t>
            </a:r>
            <a:r>
              <a:rPr lang="ru-RU" sz="1600" b="1">
                <a:solidFill>
                  <a:srgbClr val="CC3300"/>
                </a:solidFill>
              </a:rPr>
              <a:t>расходящийся</a:t>
            </a:r>
          </a:p>
        </p:txBody>
      </p:sp>
      <p:sp>
        <p:nvSpPr>
          <p:cNvPr id="9312" name="Line 96"/>
          <p:cNvSpPr>
            <a:spLocks noChangeShapeType="1"/>
          </p:cNvSpPr>
          <p:nvPr/>
        </p:nvSpPr>
        <p:spPr bwMode="auto">
          <a:xfrm>
            <a:off x="1331913" y="5013325"/>
            <a:ext cx="19446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9" grpId="0" animBg="1"/>
      <p:bldP spid="9230" grpId="0" animBg="1"/>
      <p:bldP spid="9232" grpId="0" animBg="1"/>
      <p:bldP spid="9233" grpId="0" animBg="1"/>
      <p:bldP spid="9235" grpId="0" animBg="1"/>
      <p:bldP spid="9236" grpId="0" animBg="1"/>
      <p:bldP spid="9237" grpId="0" animBg="1"/>
      <p:bldP spid="9238" grpId="0" animBg="1"/>
      <p:bldP spid="9239" grpId="0"/>
      <p:bldP spid="9240" grpId="0"/>
      <p:bldP spid="9241" grpId="0"/>
      <p:bldP spid="9242" grpId="0"/>
      <p:bldP spid="9256" grpId="0" animBg="1"/>
      <p:bldP spid="9257" grpId="0" animBg="1"/>
      <p:bldP spid="9258" grpId="0" animBg="1"/>
      <p:bldP spid="9259" grpId="0" animBg="1"/>
      <p:bldP spid="9260" grpId="0" animBg="1"/>
      <p:bldP spid="9262" grpId="0" animBg="1"/>
      <p:bldP spid="9263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/>
      <p:bldP spid="9272" grpId="0"/>
      <p:bldP spid="9273" grpId="0"/>
      <p:bldP spid="9274" grpId="0"/>
      <p:bldP spid="9275" grpId="0" animBg="1"/>
      <p:bldP spid="9276" grpId="0" animBg="1"/>
      <p:bldP spid="93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585</Words>
  <Application>Microsoft Office PowerPoint</Application>
  <PresentationFormat>Экран (4:3)</PresentationFormat>
  <Paragraphs>121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Microsoft Equation 3.0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Построение изображений в собирающей линзе</vt:lpstr>
      <vt:lpstr>Слайд 12</vt:lpstr>
      <vt:lpstr>Постройте изображение предмета, предложенного на рисунке</vt:lpstr>
      <vt:lpstr>Постройте изображение предмета, предложенного на рисунке</vt:lpstr>
      <vt:lpstr>Построение изображений в рассеивающей линзе</vt:lpstr>
      <vt:lpstr>Постройте изображение предмета, предложенного на рисунке </vt:lpstr>
      <vt:lpstr>Слайд 17</vt:lpstr>
      <vt:lpstr>Слайд 18</vt:lpstr>
      <vt:lpstr> ответьте на дополнительные вопрсы 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Svetlana</cp:lastModifiedBy>
  <cp:revision>24</cp:revision>
  <dcterms:created xsi:type="dcterms:W3CDTF">2010-11-24T16:14:52Z</dcterms:created>
  <dcterms:modified xsi:type="dcterms:W3CDTF">2010-11-24T21:28:49Z</dcterms:modified>
</cp:coreProperties>
</file>