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6" r:id="rId10"/>
    <p:sldId id="267" r:id="rId11"/>
    <p:sldId id="264" r:id="rId12"/>
    <p:sldId id="268" r:id="rId13"/>
    <p:sldId id="269" r:id="rId14"/>
    <p:sldId id="270" r:id="rId15"/>
    <p:sldId id="271" r:id="rId16"/>
    <p:sldId id="272" r:id="rId17"/>
    <p:sldId id="273" r:id="rId18"/>
    <p:sldId id="265" r:id="rId19"/>
    <p:sldId id="274" r:id="rId20"/>
    <p:sldId id="275" r:id="rId21"/>
    <p:sldId id="276" r:id="rId22"/>
    <p:sldId id="278" r:id="rId23"/>
    <p:sldId id="279" r:id="rId24"/>
    <p:sldId id="280"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73BC1-0695-4DE6-A3BF-A4C4A46C2431}" type="datetimeFigureOut">
              <a:rPr lang="ru-RU" smtClean="0"/>
              <a:pPr/>
              <a:t>17.09.2012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22223-5C38-4BEE-8939-A7ED50D65417}" type="slidenum">
              <a:rPr lang="ru-RU" smtClean="0"/>
              <a:pPr/>
              <a:t>‹#›</a:t>
            </a:fld>
            <a:endParaRPr lang="ru-RU"/>
          </a:p>
        </p:txBody>
      </p:sp>
    </p:spTree>
    <p:extLst>
      <p:ext uri="{BB962C8B-B14F-4D97-AF65-F5344CB8AC3E}">
        <p14:creationId xmlns:p14="http://schemas.microsoft.com/office/powerpoint/2010/main" val="188916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6D22223-5C38-4BEE-8939-A7ED50D65417}"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25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6D22223-5C38-4BEE-8939-A7ED50D65417}"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935C5F-4C31-4270-91E2-48F70425DC88}" type="datetimeFigureOut">
              <a:rPr lang="ru-RU" smtClean="0"/>
              <a:pPr/>
              <a:t>17.09.2012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FE83C-1576-4ED3-92F9-73F28EEAE546}" type="slidenum">
              <a:rPr lang="ru-RU" smtClean="0"/>
              <a:pPr/>
              <a:t>‹#›</a:t>
            </a:fld>
            <a:endParaRPr lang="ru-RU"/>
          </a:p>
        </p:txBody>
      </p:sp>
    </p:spTree>
  </p:cSld>
  <p:clrMapOvr>
    <a:masterClrMapping/>
  </p:clrMapOvr>
  <p:transition spd="slow" advTm="10000">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35C5F-4C31-4270-91E2-48F70425DC88}" type="datetimeFigureOut">
              <a:rPr lang="ru-RU" smtClean="0"/>
              <a:pPr/>
              <a:t>17.09.2012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FE83C-1576-4ED3-92F9-73F28EEAE54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0">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1055;&#1086;&#1083;&#1100;&#1079;&#1086;&#1074;&#1072;&#1090;&#1077;&#1083;&#1100;\Desktop\1_10_R.Clayderman_L'italienne.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zeh.ru/shm/photo/ris/2.JPG" TargetMode="External"/><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ww.zeh.ru/shm/photo/ris/1_min.JPG" TargetMode="External"/><Relationship Id="rId11" Type="http://schemas.openxmlformats.org/officeDocument/2006/relationships/image" Target="../media/image29.jpeg"/><Relationship Id="rId5" Type="http://schemas.openxmlformats.org/officeDocument/2006/relationships/image" Target="../media/image25.jpeg"/><Relationship Id="rId10" Type="http://schemas.openxmlformats.org/officeDocument/2006/relationships/hyperlink" Target="http://www.zeh.ru/shm/photo/29.jpg" TargetMode="External"/><Relationship Id="rId4" Type="http://schemas.openxmlformats.org/officeDocument/2006/relationships/image" Target="../media/image24.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n-t.ru/tp/ie/sm.htm" TargetMode="External"/><Relationship Id="rId3" Type="http://schemas.openxmlformats.org/officeDocument/2006/relationships/image" Target="../media/image43.jpeg"/><Relationship Id="rId7" Type="http://schemas.openxmlformats.org/officeDocument/2006/relationships/hyperlink" Target="http://n-t.ru/tp/mr/uosm.htm" TargetMode="External"/><Relationship Id="rId12" Type="http://schemas.openxmlformats.org/officeDocument/2006/relationships/hyperlink" Target="http://www.zeh.ru/shm/galerey.php"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n-t.ru/" TargetMode="External"/><Relationship Id="rId11" Type="http://schemas.openxmlformats.org/officeDocument/2006/relationships/hyperlink" Target="http://bluesbag1.narod.ru/index.html" TargetMode="External"/><Relationship Id="rId5" Type="http://schemas.openxmlformats.org/officeDocument/2006/relationships/hyperlink" Target="http://n-t.ru/tp/ng/fmsm.htm" TargetMode="External"/><Relationship Id="rId10" Type="http://schemas.openxmlformats.org/officeDocument/2006/relationships/hyperlink" Target="http://www.unknownplanet.ru/" TargetMode="External"/><Relationship Id="rId4" Type="http://schemas.openxmlformats.org/officeDocument/2006/relationships/hyperlink" Target="http://n-t.ru/ac/nnk/" TargetMode="External"/><Relationship Id="rId9" Type="http://schemas.openxmlformats.org/officeDocument/2006/relationships/hyperlink" Target="http://n-t.ru/tp/ng/sm.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bluesbag1.narod.ru/2010lightning-07.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осланцы грозовых небес"/>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827584" y="2708920"/>
            <a:ext cx="7772400" cy="1470025"/>
          </a:xfrm>
        </p:spPr>
        <p:txBody>
          <a:bodyPr>
            <a:normAutofit/>
          </a:bodyPr>
          <a:lstStyle/>
          <a:p>
            <a:r>
              <a:rPr lang="ru-RU" sz="5400" b="1" i="1" dirty="0" smtClean="0">
                <a:solidFill>
                  <a:srgbClr val="FF0000"/>
                </a:solidFill>
                <a:latin typeface="Book Antiqua" pitchFamily="18" charset="0"/>
              </a:rPr>
              <a:t>МОЛНИИ</a:t>
            </a:r>
            <a:endParaRPr lang="ru-RU" sz="5400" b="1" i="1" dirty="0">
              <a:solidFill>
                <a:srgbClr val="FF0000"/>
              </a:solidFill>
              <a:latin typeface="Book Antiqua" pitchFamily="18" charset="0"/>
            </a:endParaRPr>
          </a:p>
        </p:txBody>
      </p:sp>
      <p:sp>
        <p:nvSpPr>
          <p:cNvPr id="3" name="Подзаголовок 2"/>
          <p:cNvSpPr>
            <a:spLocks noGrp="1"/>
          </p:cNvSpPr>
          <p:nvPr>
            <p:ph type="subTitle" idx="1"/>
          </p:nvPr>
        </p:nvSpPr>
        <p:spPr>
          <a:xfrm>
            <a:off x="1403648" y="4797152"/>
            <a:ext cx="7343804" cy="1752600"/>
          </a:xfrm>
        </p:spPr>
        <p:txBody>
          <a:bodyPr>
            <a:normAutofit/>
          </a:bodyPr>
          <a:lstStyle/>
          <a:p>
            <a:pPr algn="r"/>
            <a:endParaRPr lang="ru-RU" sz="1800" dirty="0" smtClean="0">
              <a:solidFill>
                <a:schemeClr val="bg1"/>
              </a:solidFill>
              <a:latin typeface="Arial" pitchFamily="34" charset="0"/>
              <a:cs typeface="Arial" pitchFamily="34" charset="0"/>
            </a:endParaRPr>
          </a:p>
        </p:txBody>
      </p:sp>
      <p:sp>
        <p:nvSpPr>
          <p:cNvPr id="6" name="Прямоугольник 5"/>
          <p:cNvSpPr/>
          <p:nvPr/>
        </p:nvSpPr>
        <p:spPr>
          <a:xfrm>
            <a:off x="1043608" y="836712"/>
            <a:ext cx="7272808" cy="1938992"/>
          </a:xfrm>
          <a:prstGeom prst="rect">
            <a:avLst/>
          </a:prstGeom>
        </p:spPr>
        <p:txBody>
          <a:bodyPr wrap="square">
            <a:spAutoFit/>
          </a:bodyPr>
          <a:lstStyle/>
          <a:p>
            <a:pPr algn="ctr"/>
            <a:r>
              <a:rPr lang="ru-RU" sz="6000" b="1" dirty="0" smtClean="0">
                <a:solidFill>
                  <a:srgbClr val="FF0000"/>
                </a:solidFill>
                <a:latin typeface="Monotype Corsiva" pitchFamily="66" charset="0"/>
              </a:rPr>
              <a:t>Электрические  явления в природе :</a:t>
            </a:r>
            <a:endParaRPr lang="ru-RU" sz="6000" dirty="0"/>
          </a:p>
        </p:txBody>
      </p:sp>
      <p:pic>
        <p:nvPicPr>
          <p:cNvPr id="8" name="1_10_R.Clayderman_L'italienne.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6"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a:effectLst/>
      </p:bgPr>
    </p:bg>
    <p:spTree>
      <p:nvGrpSpPr>
        <p:cNvPr id="1" name=""/>
        <p:cNvGrpSpPr/>
        <p:nvPr/>
      </p:nvGrpSpPr>
      <p:grpSpPr>
        <a:xfrm>
          <a:off x="0" y="0"/>
          <a:ext cx="0" cy="0"/>
          <a:chOff x="0" y="0"/>
          <a:chExt cx="0" cy="0"/>
        </a:xfrm>
      </p:grpSpPr>
      <p:pic>
        <p:nvPicPr>
          <p:cNvPr id="4" name="Picture 2" descr="C:\Users\Пользователь\Desktop\картинки сборник\HQ Wallpapers 1600x1200 - Set #9 Scenery [falafel]\lightning over Toulous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436096" y="274638"/>
            <a:ext cx="3250704" cy="6250706"/>
          </a:xfrm>
        </p:spPr>
        <p:txBody>
          <a:bodyPr>
            <a:normAutofit fontScale="90000"/>
          </a:bodyPr>
          <a:lstStyle/>
          <a:p>
            <a:pPr algn="r"/>
            <a:r>
              <a:rPr lang="ru-RU" sz="2200" b="1" dirty="0" smtClean="0">
                <a:solidFill>
                  <a:srgbClr val="FFFF00"/>
                </a:solidFill>
              </a:rPr>
              <a:t>Поведение.</a:t>
            </a:r>
            <a:r>
              <a:rPr lang="ru-RU" sz="2200" dirty="0" smtClean="0">
                <a:solidFill>
                  <a:srgbClr val="FFFF00"/>
                </a:solidFill>
              </a:rPr>
              <a:t> С уверенность можно сказать только одно: шаровая молния любит проникать в дома или, цитируем, "проходить". Хотя иногда не делает этого, несмотря на то, что имеет неплохие шансы. Летает в зависимости от внешних условий. Она подвержена разнообразным воздействиям, начиная от земного притяжения и заканчивая электромагнитным полем.</a:t>
            </a:r>
            <a:br>
              <a:rPr lang="ru-RU" sz="2200" dirty="0" smtClean="0">
                <a:solidFill>
                  <a:srgbClr val="FFFF00"/>
                </a:solidFill>
              </a:rPr>
            </a:br>
            <a:r>
              <a:rPr lang="ru-RU" sz="2200" dirty="0" smtClean="0">
                <a:solidFill>
                  <a:srgbClr val="FFFF00"/>
                </a:solidFill>
              </a:rPr>
              <a:t>Она умеет проникать в любые, самые незаметные щели, "превращаясь при этом с сосиску".</a:t>
            </a:r>
            <a:r>
              <a:rPr lang="ru-RU" sz="1800" dirty="0" smtClean="0"/>
              <a:t/>
            </a:r>
            <a:br>
              <a:rPr lang="ru-RU" sz="1800" dirty="0" smtClean="0"/>
            </a:br>
            <a:endParaRPr lang="ru-RU" sz="1800" dirty="0"/>
          </a:p>
        </p:txBody>
      </p:sp>
    </p:spTree>
  </p:cSld>
  <p:clrMapOvr>
    <a:masterClrMapping/>
  </p:clrMapOvr>
  <p:transition spd="slow" advTm="10000">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2492896"/>
          </a:xfrm>
        </p:spPr>
        <p:txBody>
          <a:bodyPr>
            <a:normAutofit fontScale="90000"/>
          </a:bodyPr>
          <a:lstStyle/>
          <a:p>
            <a:r>
              <a:rPr lang="ru-RU" sz="1800" b="1" i="1" dirty="0" smtClean="0">
                <a:latin typeface="Arial Black" pitchFamily="34" charset="0"/>
              </a:rPr>
              <a:t>Время жизни:</a:t>
            </a:r>
            <a:r>
              <a:rPr lang="ru-RU" sz="1800" i="1" dirty="0" smtClean="0">
                <a:latin typeface="Arial Black" pitchFamily="34" charset="0"/>
              </a:rPr>
              <a:t> От нескольких до тридцати секунд - самая распространенная версия. Но бывает и минута, и десять, и час, и несколько дней. (вот о последнем пункте даже думать не хочется, страшно!) Единственное что настораживает: никто или почти никто не видел момента зарождения ШМ, а, следовательно, никто не знает, каков ее настоящий срок жизни.</a:t>
            </a:r>
            <a:r>
              <a:rPr lang="ru-RU" sz="1800" b="1" i="1" dirty="0" smtClean="0">
                <a:latin typeface="Arial Black" pitchFamily="34" charset="0"/>
              </a:rPr>
              <a:t> </a:t>
            </a:r>
            <a:r>
              <a:rPr lang="ru-RU" sz="1800" i="1" dirty="0" smtClean="0">
                <a:latin typeface="Arial Black" pitchFamily="34" charset="0"/>
              </a:rPr>
              <a:t/>
            </a:r>
            <a:br>
              <a:rPr lang="ru-RU" sz="1800" i="1" dirty="0" smtClean="0">
                <a:latin typeface="Arial Black" pitchFamily="34" charset="0"/>
              </a:rPr>
            </a:br>
            <a:r>
              <a:rPr lang="ru-RU" sz="1800" b="1" i="1" dirty="0" smtClean="0">
                <a:latin typeface="Arial Black" pitchFamily="34" charset="0"/>
              </a:rPr>
              <a:t>Скорость передвижения:</a:t>
            </a:r>
            <a:r>
              <a:rPr lang="ru-RU" sz="1800" i="1" dirty="0" smtClean="0">
                <a:latin typeface="Arial Black" pitchFamily="34" charset="0"/>
              </a:rPr>
              <a:t> самое распространенно мнение, что ШМ летает, иногда медленно вращаясь, со скоростью 2-10 м/с. Т.е. может догнать бегущего человека.</a:t>
            </a:r>
            <a:r>
              <a:rPr lang="ru-RU" sz="1600" dirty="0" smtClean="0"/>
              <a:t/>
            </a:r>
            <a:br>
              <a:rPr lang="ru-RU" sz="1600" dirty="0" smtClean="0"/>
            </a:br>
            <a:endParaRPr lang="ru-RU" sz="1600" dirty="0"/>
          </a:p>
        </p:txBody>
      </p:sp>
      <p:pic>
        <p:nvPicPr>
          <p:cNvPr id="15362" name="Picture 2" descr="C:\Users\Пользователь\Desktop\молнии\9_min.jpg"/>
          <p:cNvPicPr>
            <a:picLocks noChangeAspect="1" noChangeArrowheads="1"/>
          </p:cNvPicPr>
          <p:nvPr/>
        </p:nvPicPr>
        <p:blipFill>
          <a:blip r:embed="rId3" cstate="print"/>
          <a:srcRect/>
          <a:stretch>
            <a:fillRect/>
          </a:stretch>
        </p:blipFill>
        <p:spPr bwMode="auto">
          <a:xfrm>
            <a:off x="323528" y="2420888"/>
            <a:ext cx="4225230" cy="4104456"/>
          </a:xfrm>
          <a:prstGeom prst="rect">
            <a:avLst/>
          </a:prstGeom>
          <a:noFill/>
        </p:spPr>
      </p:pic>
      <p:pic>
        <p:nvPicPr>
          <p:cNvPr id="15363" name="Picture 3" descr="C:\Users\Пользователь\Desktop\молнии\5.jpg"/>
          <p:cNvPicPr>
            <a:picLocks noChangeAspect="1" noChangeArrowheads="1"/>
          </p:cNvPicPr>
          <p:nvPr/>
        </p:nvPicPr>
        <p:blipFill>
          <a:blip r:embed="rId4" cstate="print"/>
          <a:srcRect/>
          <a:stretch>
            <a:fillRect/>
          </a:stretch>
        </p:blipFill>
        <p:spPr bwMode="auto">
          <a:xfrm>
            <a:off x="4788024" y="2420888"/>
            <a:ext cx="4032448" cy="4104456"/>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checkerboard(across)">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pic>
        <p:nvPicPr>
          <p:cNvPr id="4" name="Picture 2" descr="C:\Users\Пользователь\Desktop\картинки сборник\HQ Wallpapers 1600x1200 - Set #9 Scenery [falafel]\Lightning Storm, Near the Petrified Forest National Park, Arizona.jpg"/>
          <p:cNvPicPr>
            <a:picLocks noChangeAspect="1" noChangeArrowheads="1"/>
          </p:cNvPicPr>
          <p:nvPr/>
        </p:nvPicPr>
        <p:blipFill>
          <a:blip r:embed="rId3" cstate="print"/>
          <a:srcRect/>
          <a:stretch>
            <a:fillRect/>
          </a:stretch>
        </p:blipFill>
        <p:spPr bwMode="auto">
          <a:xfrm>
            <a:off x="-396551" y="-243408"/>
            <a:ext cx="9721079" cy="7101408"/>
          </a:xfrm>
          <a:prstGeom prst="rect">
            <a:avLst/>
          </a:prstGeom>
          <a:noFill/>
        </p:spPr>
      </p:pic>
      <p:sp>
        <p:nvSpPr>
          <p:cNvPr id="7169" name="Rectangle 1"/>
          <p:cNvSpPr>
            <a:spLocks noChangeArrowheads="1"/>
          </p:cNvSpPr>
          <p:nvPr/>
        </p:nvSpPr>
        <p:spPr bwMode="auto">
          <a:xfrm>
            <a:off x="251520" y="109813"/>
            <a:ext cx="864096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8763"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Что же такое шаровая молния и какова ее природа? </a:t>
            </a:r>
            <a:endParaRPr kumimoji="0" lang="ru-RU"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258763"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Шаровая молния - это одиночная ярко светящаяся относительно стабильная небольшая масса, которая наблюдается в атмосфере, плавающая в воздухе и перемещающаяся вместе с потоками воздуха, содержащая в своем теле большую энергию, исчезающая тихо или с большим шумом типа взрыва и не оставляющая после своего исчезновения никаких материальных следов, кроме тех разрушений, которые она успела натворить. </a:t>
            </a:r>
            <a:endParaRPr kumimoji="0" lang="ru-RU" sz="20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advTm="10000">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79512" y="188640"/>
            <a:ext cx="871296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87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Обычно возникновение шаровой молнии связано с грозовыми явлениями и естественной линейной молнией. Но это не обязательно. Известны случаи, когда шаровая молния выскакивает ни с того ни с сего из обычной штепсельной розетки, из магнитного пускателя, укрепленного на токарном станке. Также были случаи внезапного появления шаровой молнии на крыле летящего самолета, устойчиво перемещающейся по крылу от его конца к фюзеляжу. </a:t>
            </a: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Пользователь\Desktop\картинки сборник\WallPapers\Landscapes2\Forces of Nature\24174.jpg"/>
          <p:cNvPicPr>
            <a:picLocks noChangeAspect="1" noChangeArrowheads="1"/>
          </p:cNvPicPr>
          <p:nvPr/>
        </p:nvPicPr>
        <p:blipFill>
          <a:blip r:embed="rId3" cstate="print"/>
          <a:srcRect/>
          <a:stretch>
            <a:fillRect/>
          </a:stretch>
        </p:blipFill>
        <p:spPr bwMode="auto">
          <a:xfrm>
            <a:off x="251520" y="2492896"/>
            <a:ext cx="8676731" cy="4175348"/>
          </a:xfrm>
          <a:prstGeom prst="rect">
            <a:avLst/>
          </a:prstGeom>
          <a:noFill/>
        </p:spPr>
      </p:pic>
    </p:spTree>
  </p:cSld>
  <p:clrMapOvr>
    <a:masterClrMapping/>
  </p:clrMapOvr>
  <p:transition spd="slow" advTm="10000">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843808" y="332656"/>
            <a:ext cx="3312368" cy="6186309"/>
          </a:xfrm>
          <a:prstGeom prst="rect">
            <a:avLst/>
          </a:prstGeom>
        </p:spPr>
        <p:txBody>
          <a:bodyPr wrap="square">
            <a:spAutoFit/>
          </a:bodyPr>
          <a:lstStyle/>
          <a:p>
            <a:pPr algn="ctr"/>
            <a:r>
              <a:rPr lang="ru-RU" dirty="0" smtClean="0">
                <a:solidFill>
                  <a:schemeClr val="bg1"/>
                </a:solidFill>
              </a:rPr>
              <a:t>Существует две разновидности шаровых молний – подвижные и неподвижные. Подвижные шаровые молнии плавают в воздухе со скоростью около 2 м/сек, иногда со скоростью воздушных течений, неподвижные же «закрепляются» на остриях молниеотводов, на острых краях металлических крыш, в верхней части заводских труб. Подвижные молнии светятся красноватым светом, в то время как неподвижные испускают ослепительно белый свет. Подвижные молнии могут оседать и становиться неподвижными, а неподвижные, наоборот, срываться с мест закрепления и становиться подвижными.</a:t>
            </a:r>
            <a:endParaRPr lang="ru-RU" dirty="0">
              <a:solidFill>
                <a:schemeClr val="bg1"/>
              </a:solidFill>
            </a:endParaRPr>
          </a:p>
        </p:txBody>
      </p:sp>
      <p:pic>
        <p:nvPicPr>
          <p:cNvPr id="3073" name="Picture 1" descr="C:\Users\Пользователь\Desktop\молнии\24_min.jpg"/>
          <p:cNvPicPr>
            <a:picLocks noChangeAspect="1" noChangeArrowheads="1"/>
          </p:cNvPicPr>
          <p:nvPr/>
        </p:nvPicPr>
        <p:blipFill>
          <a:blip r:embed="rId3" cstate="print"/>
          <a:srcRect/>
          <a:stretch>
            <a:fillRect/>
          </a:stretch>
        </p:blipFill>
        <p:spPr bwMode="auto">
          <a:xfrm>
            <a:off x="251520" y="188640"/>
            <a:ext cx="2664296" cy="6336704"/>
          </a:xfrm>
          <a:prstGeom prst="rect">
            <a:avLst/>
          </a:prstGeom>
          <a:noFill/>
        </p:spPr>
      </p:pic>
      <p:pic>
        <p:nvPicPr>
          <p:cNvPr id="3074" name="Picture 2" descr="C:\Users\Пользователь\Desktop\молнии\26_min.jpg"/>
          <p:cNvPicPr>
            <a:picLocks noChangeAspect="1" noChangeArrowheads="1"/>
          </p:cNvPicPr>
          <p:nvPr/>
        </p:nvPicPr>
        <p:blipFill>
          <a:blip r:embed="rId4" cstate="print"/>
          <a:srcRect/>
          <a:stretch>
            <a:fillRect/>
          </a:stretch>
        </p:blipFill>
        <p:spPr bwMode="auto">
          <a:xfrm>
            <a:off x="6156176" y="476672"/>
            <a:ext cx="2808311" cy="5976664"/>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diamond(in)">
                                      <p:cBhvr>
                                        <p:cTn id="7" dur="20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amond(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zeh.ru/shm/photo/ris/2_min.JPG">
            <a:hlinkClick r:id="rId3"/>
          </p:cNvPr>
          <p:cNvPicPr/>
          <p:nvPr/>
        </p:nvPicPr>
        <p:blipFill>
          <a:blip r:embed="rId4" cstate="print"/>
          <a:srcRect/>
          <a:stretch>
            <a:fillRect/>
          </a:stretch>
        </p:blipFill>
        <p:spPr bwMode="auto">
          <a:xfrm>
            <a:off x="285720" y="1357298"/>
            <a:ext cx="2745424" cy="2299126"/>
          </a:xfrm>
          <a:prstGeom prst="rect">
            <a:avLst/>
          </a:prstGeom>
          <a:noFill/>
          <a:ln w="9525">
            <a:noFill/>
            <a:miter lim="800000"/>
            <a:headEnd/>
            <a:tailEnd/>
          </a:ln>
        </p:spPr>
      </p:pic>
      <p:pic>
        <p:nvPicPr>
          <p:cNvPr id="3" name="Рисунок 2" descr="http://www.zeh.ru/shm/photo/ris/4.jpg"/>
          <p:cNvPicPr/>
          <p:nvPr/>
        </p:nvPicPr>
        <p:blipFill>
          <a:blip r:embed="rId5" cstate="print"/>
          <a:srcRect/>
          <a:stretch>
            <a:fillRect/>
          </a:stretch>
        </p:blipFill>
        <p:spPr bwMode="auto">
          <a:xfrm>
            <a:off x="285720" y="3929066"/>
            <a:ext cx="2714644" cy="2714644"/>
          </a:xfrm>
          <a:prstGeom prst="rect">
            <a:avLst/>
          </a:prstGeom>
          <a:noFill/>
          <a:ln w="9525">
            <a:noFill/>
            <a:miter lim="800000"/>
            <a:headEnd/>
            <a:tailEnd/>
          </a:ln>
        </p:spPr>
      </p:pic>
      <p:pic>
        <p:nvPicPr>
          <p:cNvPr id="4" name="Рисунок 3" descr="http://www.zeh.ru/shm/photo/ris/1_min.JPG">
            <a:hlinkClick r:id="rId6"/>
          </p:cNvPr>
          <p:cNvPicPr/>
          <p:nvPr/>
        </p:nvPicPr>
        <p:blipFill>
          <a:blip r:embed="rId7" cstate="print"/>
          <a:srcRect/>
          <a:stretch>
            <a:fillRect/>
          </a:stretch>
        </p:blipFill>
        <p:spPr bwMode="auto">
          <a:xfrm>
            <a:off x="3214678" y="1428736"/>
            <a:ext cx="2786082" cy="2598745"/>
          </a:xfrm>
          <a:prstGeom prst="rect">
            <a:avLst/>
          </a:prstGeom>
          <a:noFill/>
          <a:ln w="9525">
            <a:noFill/>
            <a:miter lim="800000"/>
            <a:headEnd/>
            <a:tailEnd/>
          </a:ln>
        </p:spPr>
      </p:pic>
      <p:pic>
        <p:nvPicPr>
          <p:cNvPr id="5" name="Рисунок 4" descr="http://www.zeh.ru/shm/photo/ris/3.JPG"/>
          <p:cNvPicPr/>
          <p:nvPr/>
        </p:nvPicPr>
        <p:blipFill>
          <a:blip r:embed="rId8" cstate="print"/>
          <a:srcRect/>
          <a:stretch>
            <a:fillRect/>
          </a:stretch>
        </p:blipFill>
        <p:spPr bwMode="auto">
          <a:xfrm>
            <a:off x="6215074" y="1500174"/>
            <a:ext cx="2643206" cy="3143272"/>
          </a:xfrm>
          <a:prstGeom prst="rect">
            <a:avLst/>
          </a:prstGeom>
          <a:noFill/>
          <a:ln w="9525">
            <a:noFill/>
            <a:miter lim="800000"/>
            <a:headEnd/>
            <a:tailEnd/>
          </a:ln>
        </p:spPr>
      </p:pic>
      <p:pic>
        <p:nvPicPr>
          <p:cNvPr id="6" name="Рисунок 5" descr="http://www.zeh.ru/shm/photo/ris/5.jpg"/>
          <p:cNvPicPr/>
          <p:nvPr/>
        </p:nvPicPr>
        <p:blipFill>
          <a:blip r:embed="rId9" cstate="print"/>
          <a:srcRect/>
          <a:stretch>
            <a:fillRect/>
          </a:stretch>
        </p:blipFill>
        <p:spPr bwMode="auto">
          <a:xfrm>
            <a:off x="3357554" y="4214818"/>
            <a:ext cx="2286016" cy="2428892"/>
          </a:xfrm>
          <a:prstGeom prst="rect">
            <a:avLst/>
          </a:prstGeom>
          <a:noFill/>
          <a:ln w="9525">
            <a:noFill/>
            <a:miter lim="800000"/>
            <a:headEnd/>
            <a:tailEnd/>
          </a:ln>
        </p:spPr>
      </p:pic>
      <p:pic>
        <p:nvPicPr>
          <p:cNvPr id="7" name="Рисунок 6" descr="http://www.zeh.ru/shm/photo/29_min.JPG">
            <a:hlinkClick r:id="rId10"/>
          </p:cNvPr>
          <p:cNvPicPr/>
          <p:nvPr/>
        </p:nvPicPr>
        <p:blipFill>
          <a:blip r:embed="rId11" cstate="print"/>
          <a:srcRect/>
          <a:stretch>
            <a:fillRect/>
          </a:stretch>
        </p:blipFill>
        <p:spPr bwMode="auto">
          <a:xfrm>
            <a:off x="5857884" y="4857760"/>
            <a:ext cx="2928958" cy="1785950"/>
          </a:xfrm>
          <a:prstGeom prst="rect">
            <a:avLst/>
          </a:prstGeom>
          <a:noFill/>
          <a:ln w="9525">
            <a:noFill/>
            <a:miter lim="800000"/>
            <a:headEnd/>
            <a:tailEnd/>
          </a:ln>
        </p:spPr>
      </p:pic>
      <p:sp>
        <p:nvSpPr>
          <p:cNvPr id="8" name="Заголовок 7"/>
          <p:cNvSpPr>
            <a:spLocks noGrp="1"/>
          </p:cNvSpPr>
          <p:nvPr>
            <p:ph type="title"/>
          </p:nvPr>
        </p:nvSpPr>
        <p:spPr/>
        <p:txBody>
          <a:bodyPr>
            <a:noAutofit/>
          </a:bodyPr>
          <a:lstStyle/>
          <a:p>
            <a:r>
              <a:rPr lang="ru-RU" sz="3600" b="1" dirty="0" smtClean="0"/>
              <a:t>Как видели  шаровую молнию  люди прошлых столетий</a:t>
            </a:r>
            <a:endParaRPr lang="ru-RU" sz="3600" b="1" dirty="0"/>
          </a:p>
        </p:txBody>
      </p:sp>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Пользователь\Desktop\картинки сборник\Clipart\Природа\Молния\00040885.jpg"/>
          <p:cNvPicPr>
            <a:picLocks noChangeAspect="1" noChangeArrowheads="1"/>
          </p:cNvPicPr>
          <p:nvPr/>
        </p:nvPicPr>
        <p:blipFill>
          <a:blip r:embed="rId3" cstate="print"/>
          <a:srcRect/>
          <a:stretch>
            <a:fillRect/>
          </a:stretch>
        </p:blipFill>
        <p:spPr bwMode="auto">
          <a:xfrm>
            <a:off x="323528" y="260648"/>
            <a:ext cx="4501337" cy="3024336"/>
          </a:xfrm>
          <a:prstGeom prst="rect">
            <a:avLst/>
          </a:prstGeom>
          <a:noFill/>
        </p:spPr>
      </p:pic>
      <p:pic>
        <p:nvPicPr>
          <p:cNvPr id="7" name="Picture 2" descr="C:\Users\Пользователь\Desktop\картинки сборник\Clipart\Природа\Молния\00040883.jpg"/>
          <p:cNvPicPr>
            <a:picLocks noChangeAspect="1" noChangeArrowheads="1"/>
          </p:cNvPicPr>
          <p:nvPr/>
        </p:nvPicPr>
        <p:blipFill>
          <a:blip r:embed="rId4" cstate="print"/>
          <a:srcRect/>
          <a:stretch>
            <a:fillRect/>
          </a:stretch>
        </p:blipFill>
        <p:spPr bwMode="auto">
          <a:xfrm>
            <a:off x="5148064" y="260648"/>
            <a:ext cx="3744416" cy="5400600"/>
          </a:xfrm>
          <a:prstGeom prst="rect">
            <a:avLst/>
          </a:prstGeom>
          <a:noFill/>
        </p:spPr>
      </p:pic>
      <p:pic>
        <p:nvPicPr>
          <p:cNvPr id="8" name="Picture 3" descr="C:\Users\Пользователь\Desktop\картинки сборник\Clipart\Природа\Молния\00040881.jpg"/>
          <p:cNvPicPr>
            <a:picLocks noChangeAspect="1" noChangeArrowheads="1"/>
          </p:cNvPicPr>
          <p:nvPr/>
        </p:nvPicPr>
        <p:blipFill>
          <a:blip r:embed="rId5" cstate="print"/>
          <a:srcRect/>
          <a:stretch>
            <a:fillRect/>
          </a:stretch>
        </p:blipFill>
        <p:spPr bwMode="auto">
          <a:xfrm>
            <a:off x="467544" y="3573016"/>
            <a:ext cx="5400600" cy="3024336"/>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Пользователь\Desktop\картинки сборник\Clipart\Природа\Молния\00040806.jpg"/>
          <p:cNvPicPr>
            <a:picLocks noChangeAspect="1" noChangeArrowheads="1"/>
          </p:cNvPicPr>
          <p:nvPr/>
        </p:nvPicPr>
        <p:blipFill>
          <a:blip r:embed="rId3" cstate="print"/>
          <a:srcRect/>
          <a:stretch>
            <a:fillRect/>
          </a:stretch>
        </p:blipFill>
        <p:spPr bwMode="auto">
          <a:xfrm>
            <a:off x="5724128" y="260648"/>
            <a:ext cx="3096344" cy="2952328"/>
          </a:xfrm>
          <a:prstGeom prst="rect">
            <a:avLst/>
          </a:prstGeom>
          <a:noFill/>
        </p:spPr>
      </p:pic>
      <p:pic>
        <p:nvPicPr>
          <p:cNvPr id="5" name="Picture 2" descr="C:\Users\Пользователь\Desktop\картинки сборник\Clipart\Природа\Молния\00040803.jpg"/>
          <p:cNvPicPr>
            <a:picLocks noChangeAspect="1" noChangeArrowheads="1"/>
          </p:cNvPicPr>
          <p:nvPr/>
        </p:nvPicPr>
        <p:blipFill>
          <a:blip r:embed="rId4" cstate="print"/>
          <a:srcRect/>
          <a:stretch>
            <a:fillRect/>
          </a:stretch>
        </p:blipFill>
        <p:spPr bwMode="auto">
          <a:xfrm>
            <a:off x="251520" y="260648"/>
            <a:ext cx="5112568" cy="3672408"/>
          </a:xfrm>
          <a:prstGeom prst="rect">
            <a:avLst/>
          </a:prstGeom>
          <a:noFill/>
        </p:spPr>
      </p:pic>
      <p:pic>
        <p:nvPicPr>
          <p:cNvPr id="4" name="Picture 7" descr="C:\Users\Пользователь\Desktop\картинки сборник\Clipart\Природа\Молния\00040826.jpg"/>
          <p:cNvPicPr>
            <a:picLocks noChangeAspect="1" noChangeArrowheads="1"/>
          </p:cNvPicPr>
          <p:nvPr/>
        </p:nvPicPr>
        <p:blipFill>
          <a:blip r:embed="rId5" cstate="print"/>
          <a:srcRect/>
          <a:stretch>
            <a:fillRect/>
          </a:stretch>
        </p:blipFill>
        <p:spPr bwMode="auto">
          <a:xfrm>
            <a:off x="755576" y="3429000"/>
            <a:ext cx="7776864" cy="3096344"/>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C:\Users\Пользователь\Desktop\картинки сборник\Clipart\Природа\Молния\00040805.jpg"/>
          <p:cNvPicPr>
            <a:picLocks noChangeAspect="1" noChangeArrowheads="1"/>
          </p:cNvPicPr>
          <p:nvPr/>
        </p:nvPicPr>
        <p:blipFill>
          <a:blip r:embed="rId3" cstate="print"/>
          <a:srcRect/>
          <a:stretch>
            <a:fillRect/>
          </a:stretch>
        </p:blipFill>
        <p:spPr bwMode="auto">
          <a:xfrm>
            <a:off x="185112" y="260648"/>
            <a:ext cx="4962952" cy="6264696"/>
          </a:xfrm>
          <a:prstGeom prst="rect">
            <a:avLst/>
          </a:prstGeom>
          <a:noFill/>
        </p:spPr>
      </p:pic>
      <p:pic>
        <p:nvPicPr>
          <p:cNvPr id="5" name="Picture 2" descr="C:\Users\Пользователь\Desktop\картинки сборник\WallPapers\Landscapes2\Forces of Nature\23223.jpg"/>
          <p:cNvPicPr>
            <a:picLocks noChangeAspect="1" noChangeArrowheads="1"/>
          </p:cNvPicPr>
          <p:nvPr/>
        </p:nvPicPr>
        <p:blipFill>
          <a:blip r:embed="rId4" cstate="print"/>
          <a:srcRect/>
          <a:stretch>
            <a:fillRect/>
          </a:stretch>
        </p:blipFill>
        <p:spPr bwMode="auto">
          <a:xfrm>
            <a:off x="5364088" y="260648"/>
            <a:ext cx="3456384" cy="6264696"/>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картинки сборник\HQ Wallpapers 1600x1200 - Set #9 Scenery [falafel]\The Gathering Storm, Grand Canyon National Park, Arizona.jpg"/>
          <p:cNvPicPr>
            <a:picLocks noChangeAspect="1" noChangeArrowheads="1"/>
          </p:cNvPicPr>
          <p:nvPr/>
        </p:nvPicPr>
        <p:blipFill>
          <a:blip r:embed="rId3" cstate="print"/>
          <a:srcRect/>
          <a:stretch>
            <a:fillRect/>
          </a:stretch>
        </p:blipFill>
        <p:spPr bwMode="auto">
          <a:xfrm>
            <a:off x="-3132856" y="-1611560"/>
            <a:ext cx="15240001" cy="11430001"/>
          </a:xfrm>
          <a:prstGeom prst="rect">
            <a:avLst/>
          </a:prstGeom>
          <a:noFill/>
        </p:spPr>
      </p:pic>
    </p:spTree>
  </p:cSld>
  <p:clrMapOvr>
    <a:masterClrMapping/>
  </p:clrMapOvr>
  <p:transition spd="slow" advTm="1000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Пользователь\Desktop\картинки сборник\HQ Wallpapers 1600x1200 - Set #9 Scenery [falafel]\Desert Strike.jpg"/>
          <p:cNvPicPr>
            <a:picLocks noChangeAspect="1" noChangeArrowheads="1"/>
          </p:cNvPicPr>
          <p:nvPr/>
        </p:nvPicPr>
        <p:blipFill>
          <a:blip r:embed="rId3" cstate="print"/>
          <a:srcRect/>
          <a:stretch>
            <a:fillRect/>
          </a:stretch>
        </p:blipFill>
        <p:spPr bwMode="auto">
          <a:xfrm>
            <a:off x="0" y="17240"/>
            <a:ext cx="9144000" cy="6840760"/>
          </a:xfrm>
          <a:prstGeom prst="rect">
            <a:avLst/>
          </a:prstGeom>
          <a:noFill/>
        </p:spPr>
      </p:pic>
      <p:sp>
        <p:nvSpPr>
          <p:cNvPr id="2" name="Заголовок 1"/>
          <p:cNvSpPr>
            <a:spLocks noGrp="1"/>
          </p:cNvSpPr>
          <p:nvPr>
            <p:ph type="title"/>
          </p:nvPr>
        </p:nvSpPr>
        <p:spPr/>
        <p:txBody>
          <a:bodyPr>
            <a:normAutofit/>
          </a:bodyPr>
          <a:lstStyle/>
          <a:p>
            <a:r>
              <a:rPr lang="ru-RU" sz="5400" i="1" dirty="0" smtClean="0">
                <a:solidFill>
                  <a:srgbClr val="FFFF00"/>
                </a:solidFill>
              </a:rPr>
              <a:t>Загадки природы</a:t>
            </a:r>
            <a:endParaRPr lang="ru-RU" sz="5400" i="1" dirty="0">
              <a:solidFill>
                <a:srgbClr val="FFFF00"/>
              </a:solidFill>
            </a:endParaRPr>
          </a:p>
        </p:txBody>
      </p:sp>
      <p:sp>
        <p:nvSpPr>
          <p:cNvPr id="3" name="Прямоугольник 2"/>
          <p:cNvSpPr/>
          <p:nvPr/>
        </p:nvSpPr>
        <p:spPr>
          <a:xfrm>
            <a:off x="785786" y="4357694"/>
            <a:ext cx="8072462" cy="2246769"/>
          </a:xfrm>
          <a:prstGeom prst="rect">
            <a:avLst/>
          </a:prstGeom>
        </p:spPr>
        <p:txBody>
          <a:bodyPr wrap="square">
            <a:spAutoFit/>
          </a:bodyPr>
          <a:lstStyle/>
          <a:p>
            <a:r>
              <a:rPr lang="ru-RU" sz="2000" b="1" i="1" dirty="0">
                <a:solidFill>
                  <a:schemeClr val="bg1"/>
                </a:solidFill>
              </a:rPr>
              <a:t>Время от времени природа преподносит нам такие загадки, ответы на которые исследователи безуспешно ищут на протяжении столетий.</a:t>
            </a:r>
            <a:br>
              <a:rPr lang="ru-RU" sz="2000" b="1" i="1" dirty="0">
                <a:solidFill>
                  <a:schemeClr val="bg1"/>
                </a:solidFill>
              </a:rPr>
            </a:br>
            <a:r>
              <a:rPr lang="ru-RU" sz="2000" b="1" i="1" dirty="0">
                <a:solidFill>
                  <a:schemeClr val="bg1"/>
                </a:solidFill>
              </a:rPr>
              <a:t/>
            </a:r>
            <a:br>
              <a:rPr lang="ru-RU" sz="2000" b="1" i="1" dirty="0">
                <a:solidFill>
                  <a:schemeClr val="bg1"/>
                </a:solidFill>
              </a:rPr>
            </a:br>
            <a:r>
              <a:rPr lang="ru-RU" sz="2000" b="1" i="1" dirty="0">
                <a:solidFill>
                  <a:schemeClr val="bg1"/>
                </a:solidFill>
              </a:rPr>
              <a:t>К таковым явлениям относятся и шаровые молнии - некие светящиеся сферы, которые появляются и быстро исчезают, повергая очевидцев в ужас и оторопь.</a:t>
            </a:r>
            <a:endParaRPr lang="ru-RU" sz="2000" dirty="0">
              <a:solidFill>
                <a:schemeClr val="bg1"/>
              </a:solidFill>
            </a:endParaRPr>
          </a:p>
        </p:txBody>
      </p:sp>
    </p:spTree>
  </p:cSld>
  <p:clrMapOvr>
    <a:masterClrMapping/>
  </p:clrMapOvr>
  <p:transition spd="slow" advTm="10000">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картинки сборник\HQ Wallpapers 1600x1200 - Set #9 Scenery [falafel]\Sudden Impact.jpg"/>
          <p:cNvPicPr>
            <a:picLocks noChangeAspect="1" noChangeArrowheads="1"/>
          </p:cNvPicPr>
          <p:nvPr/>
        </p:nvPicPr>
        <p:blipFill>
          <a:blip r:embed="rId3" cstate="print"/>
          <a:srcRect/>
          <a:stretch>
            <a:fillRect/>
          </a:stretch>
        </p:blipFill>
        <p:spPr bwMode="auto">
          <a:xfrm>
            <a:off x="-3348880" y="-1107504"/>
            <a:ext cx="15240001" cy="11430001"/>
          </a:xfrm>
          <a:prstGeom prst="rect">
            <a:avLst/>
          </a:prstGeom>
          <a:noFill/>
        </p:spPr>
      </p:pic>
      <p:sp>
        <p:nvSpPr>
          <p:cNvPr id="16385" name="Rectangle 1"/>
          <p:cNvSpPr>
            <a:spLocks noChangeArrowheads="1"/>
          </p:cNvSpPr>
          <p:nvPr/>
        </p:nvSpPr>
        <p:spPr bwMode="auto">
          <a:xfrm>
            <a:off x="0" y="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FF00"/>
                </a:solidFill>
                <a:effectLst/>
                <a:latin typeface="Tahoma" pitchFamily="34" charset="0"/>
                <a:ea typeface="Times New Roman" pitchFamily="18" charset="0"/>
                <a:cs typeface="Tahoma" pitchFamily="34" charset="0"/>
              </a:rPr>
              <a:t>Миллионы гроз, ежегодно гремящих над планетой, настоятельно требовали объяснения и поисков надежных способов защиты людей от поражения атмосферным электричеством. Изучение этого грозного явления природы продолжается и сегодня.</a:t>
            </a:r>
            <a:endParaRPr kumimoji="0" lang="ru-RU" sz="28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slow" advTm="10000">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картинки сборник\HQ Wallpapers 1600x1200 - Set #9 Scenery [falafel]\Striking in the Distance.jpg"/>
          <p:cNvPicPr>
            <a:picLocks noChangeAspect="1" noChangeArrowheads="1"/>
          </p:cNvPicPr>
          <p:nvPr/>
        </p:nvPicPr>
        <p:blipFill>
          <a:blip r:embed="rId3" cstate="print"/>
          <a:srcRect/>
          <a:stretch>
            <a:fillRect/>
          </a:stretch>
        </p:blipFill>
        <p:spPr bwMode="auto">
          <a:xfrm>
            <a:off x="-2628800" y="-1611560"/>
            <a:ext cx="15240001" cy="11430001"/>
          </a:xfrm>
          <a:prstGeom prst="rect">
            <a:avLst/>
          </a:prstGeom>
          <a:noFill/>
        </p:spPr>
      </p:pic>
      <p:sp>
        <p:nvSpPr>
          <p:cNvPr id="3" name="Прямоугольник 2"/>
          <p:cNvSpPr/>
          <p:nvPr/>
        </p:nvSpPr>
        <p:spPr>
          <a:xfrm>
            <a:off x="539552" y="1196752"/>
            <a:ext cx="7920880" cy="4247317"/>
          </a:xfrm>
          <a:prstGeom prst="rect">
            <a:avLst/>
          </a:prstGeom>
        </p:spPr>
        <p:txBody>
          <a:bodyPr wrap="square">
            <a:spAutoFit/>
          </a:bodyPr>
          <a:lstStyle/>
          <a:p>
            <a:pPr algn="ctr"/>
            <a:r>
              <a:rPr lang="ru-RU" b="1" dirty="0" smtClean="0">
                <a:latin typeface="Century Schoolbook" pitchFamily="18" charset="0"/>
              </a:rPr>
              <a:t>Молния не только поражает током, но и совершает разрушения с помощью своего мощного электрического поля, а также давления и тепловых волн. Если молния на своем пути встречает объекты, содержащие много влаги, например, деревья или сырую каменную кладку, влага мгновенно начинает испаряться, и объект взрывается, подобно оставленному без присмотра паровому котлу - на земле остаются лишь кучи камней или щепок. Так что люди, ищущие защиты под высокими деревьями, не только рискуют стать мишенью для молнии - высокие предметы, как мы уже говорили, привлекают луч-первопроходец, обеспечивая ему более легкий путь к земле,- но и могут еще оказаться погребенными в результате взрыва.</a:t>
            </a:r>
            <a:br>
              <a:rPr lang="ru-RU" b="1" dirty="0" smtClean="0">
                <a:latin typeface="Century Schoolbook" pitchFamily="18" charset="0"/>
              </a:rPr>
            </a:br>
            <a:r>
              <a:rPr lang="ru-RU" b="1" dirty="0" smtClean="0">
                <a:latin typeface="Century Schoolbook" pitchFamily="18" charset="0"/>
              </a:rPr>
              <a:t>Вообще же предсказать поведение молнии в какой-либо конкретной ситуации ученые пока не берутся. </a:t>
            </a:r>
            <a:endParaRPr lang="ru-RU" b="1" dirty="0">
              <a:latin typeface="Century Schoolbook" pitchFamily="18" charset="0"/>
            </a:endParaRPr>
          </a:p>
        </p:txBody>
      </p:sp>
    </p:spTree>
  </p:cSld>
  <p:clrMapOvr>
    <a:masterClrMapping/>
  </p:clrMapOvr>
  <p:transition spd="slow" advTm="10000">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картинки сборник\HQ Wallpapers 1600x1200 - Set #9 Scenery [falafel]\Lightning Storm Over City Lights.jpg"/>
          <p:cNvPicPr>
            <a:picLocks noChangeAspect="1" noChangeArrowheads="1"/>
          </p:cNvPicPr>
          <p:nvPr/>
        </p:nvPicPr>
        <p:blipFill>
          <a:blip r:embed="rId3" cstate="print"/>
          <a:srcRect/>
          <a:stretch>
            <a:fillRect/>
          </a:stretch>
        </p:blipFill>
        <p:spPr bwMode="auto">
          <a:xfrm>
            <a:off x="-3978275" y="-1698625"/>
            <a:ext cx="15240000" cy="11430000"/>
          </a:xfrm>
          <a:prstGeom prst="rect">
            <a:avLst/>
          </a:prstGeom>
          <a:noFill/>
        </p:spPr>
      </p:pic>
    </p:spTree>
  </p:cSld>
  <p:clrMapOvr>
    <a:masterClrMapping/>
  </p:clrMapOvr>
  <p:transition spd="slow" advTm="10000">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картинки сборник\HQ Wallpapers 1600x1200 - Set #9 Scenery [falafel]\Lightning Over the Mittens, Monument Valley, Arizona.jpg"/>
          <p:cNvPicPr>
            <a:picLocks noChangeAspect="1" noChangeArrowheads="1"/>
          </p:cNvPicPr>
          <p:nvPr/>
        </p:nvPicPr>
        <p:blipFill>
          <a:blip r:embed="rId3" cstate="print"/>
          <a:srcRect/>
          <a:stretch>
            <a:fillRect/>
          </a:stretch>
        </p:blipFill>
        <p:spPr bwMode="auto">
          <a:xfrm>
            <a:off x="-3455988" y="-1257300"/>
            <a:ext cx="15240001" cy="11430000"/>
          </a:xfrm>
          <a:prstGeom prst="rect">
            <a:avLst/>
          </a:prstGeom>
          <a:noFill/>
        </p:spPr>
      </p:pic>
    </p:spTree>
  </p:cSld>
  <p:clrMapOvr>
    <a:masterClrMapping/>
  </p:clrMapOvr>
  <p:transition spd="slow" advTm="10000">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Пользователь\Desktop\картинки сборник\WallPapers\Landscapes2\Forces of Nature\23223.jpg"/>
          <p:cNvPicPr>
            <a:picLocks noChangeAspect="1" noChangeArrowheads="1"/>
          </p:cNvPicPr>
          <p:nvPr/>
        </p:nvPicPr>
        <p:blipFill>
          <a:blip r:embed="rId3" cstate="print"/>
          <a:srcRect/>
          <a:stretch>
            <a:fillRect/>
          </a:stretch>
        </p:blipFill>
        <p:spPr bwMode="auto">
          <a:xfrm>
            <a:off x="0" y="0"/>
            <a:ext cx="9396535" cy="7101408"/>
          </a:xfrm>
          <a:prstGeom prst="rect">
            <a:avLst/>
          </a:prstGeom>
          <a:noFill/>
        </p:spPr>
      </p:pic>
      <p:sp>
        <p:nvSpPr>
          <p:cNvPr id="4" name="Прямоугольник 3"/>
          <p:cNvSpPr/>
          <p:nvPr/>
        </p:nvSpPr>
        <p:spPr>
          <a:xfrm>
            <a:off x="3851920" y="260648"/>
            <a:ext cx="5292080" cy="6309420"/>
          </a:xfrm>
          <a:prstGeom prst="rect">
            <a:avLst/>
          </a:prstGeom>
        </p:spPr>
        <p:txBody>
          <a:bodyPr wrap="square">
            <a:spAutoFit/>
          </a:bodyPr>
          <a:lstStyle/>
          <a:p>
            <a:pPr algn="ctr"/>
            <a:r>
              <a:rPr lang="ru-RU" sz="2400" b="1" i="1" dirty="0" smtClean="0"/>
              <a:t>За что молния прогневалась на нас?</a:t>
            </a:r>
            <a:r>
              <a:rPr lang="ru-RU" sz="2000" b="1" dirty="0" smtClean="0"/>
              <a:t/>
            </a:r>
            <a:br>
              <a:rPr lang="ru-RU" sz="2000" b="1" dirty="0" smtClean="0"/>
            </a:br>
            <a:r>
              <a:rPr lang="ru-RU" sz="2000" b="1" dirty="0" smtClean="0"/>
              <a:t>      Существует мнение, что молния – это всего лишь нервная система Земли, так как ничто другое не может передавать мощное воздействие так быстро на большие расстояния. Кроме того, грозы, вызывая лесные пожары, автоматически регулируют количество кислорода в атмосфере. Если его скапливается слишком много, то даже слабого удара молнии достаточно, чтобы вызвать лесной пожар и сжечь лишний кислород. Если содержание кислорода снижается, молнии приходится попотеть, чтобы поджечь деревья. С точностью швейцарских часов этот баланс соблюдался миллионы лет, пока не появился человек. И теперь молнии по привычке продолжают поджигать леса, а мы что делаем? Помогаем уничтожать легкие нашей планеты. Так что в ответ делает молния?</a:t>
            </a:r>
            <a:endParaRPr lang="ru-RU" sz="2000" b="1" dirty="0"/>
          </a:p>
        </p:txBody>
      </p:sp>
    </p:spTree>
  </p:cSld>
  <p:clrMapOvr>
    <a:masterClrMapping/>
  </p:clrMapOvr>
  <p:transition spd="slow" advTm="10000">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Пользователь\Desktop\картинки сборник\Clipart\Природа\Молния\000408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314602"/>
          </a:xfrm>
        </p:spPr>
        <p:txBody>
          <a:bodyPr>
            <a:normAutofit fontScale="90000"/>
          </a:bodyPr>
          <a:lstStyle/>
          <a:p>
            <a:r>
              <a:rPr lang="ru-RU" b="1" dirty="0" smtClean="0">
                <a:latin typeface="Arial Black" pitchFamily="34" charset="0"/>
              </a:rPr>
              <a:t/>
            </a:r>
            <a:br>
              <a:rPr lang="ru-RU" b="1" dirty="0" smtClean="0">
                <a:latin typeface="Arial Black" pitchFamily="34" charset="0"/>
              </a:rPr>
            </a:br>
            <a:r>
              <a:rPr lang="ru-RU" b="1" dirty="0" smtClean="0">
                <a:latin typeface="Arial Black" pitchFamily="34" charset="0"/>
              </a:rPr>
              <a:t/>
            </a:r>
            <a:br>
              <a:rPr lang="ru-RU" b="1" dirty="0" smtClean="0">
                <a:latin typeface="Arial Black" pitchFamily="34" charset="0"/>
              </a:rPr>
            </a:br>
            <a:r>
              <a:rPr lang="ru-RU" b="1" dirty="0" smtClean="0">
                <a:latin typeface="Arial Black" pitchFamily="34" charset="0"/>
              </a:rPr>
              <a:t/>
            </a:r>
            <a:br>
              <a:rPr lang="ru-RU" b="1" dirty="0" smtClean="0">
                <a:latin typeface="Arial Black" pitchFamily="34" charset="0"/>
              </a:rPr>
            </a:br>
            <a:r>
              <a:rPr lang="ru-RU" b="1" dirty="0" smtClean="0">
                <a:latin typeface="Arial Black" pitchFamily="34" charset="0"/>
              </a:rPr>
              <a:t/>
            </a:r>
            <a:br>
              <a:rPr lang="ru-RU" b="1" dirty="0" smtClean="0">
                <a:latin typeface="Arial Black" pitchFamily="34" charset="0"/>
              </a:rPr>
            </a:br>
            <a:r>
              <a:rPr lang="ru-RU" b="1" dirty="0" smtClean="0">
                <a:solidFill>
                  <a:schemeClr val="bg1"/>
                </a:solidFill>
                <a:latin typeface="Arial Black" pitchFamily="34" charset="0"/>
              </a:rPr>
              <a:t> </a:t>
            </a:r>
            <a:r>
              <a:rPr lang="ru-RU" sz="3600" b="1" dirty="0" smtClean="0">
                <a:solidFill>
                  <a:schemeClr val="bg1"/>
                </a:solidFill>
                <a:latin typeface="Arial" pitchFamily="34" charset="0"/>
                <a:cs typeface="Arial" pitchFamily="34" charset="0"/>
              </a:rPr>
              <a:t>Источники </a:t>
            </a:r>
            <a:r>
              <a:rPr lang="ru-RU" b="1" dirty="0" smtClean="0">
                <a:latin typeface="Arial Black" pitchFamily="34" charset="0"/>
              </a:rPr>
              <a:t/>
            </a:r>
            <a:br>
              <a:rPr lang="ru-RU" b="1" dirty="0" smtClean="0">
                <a:latin typeface="Arial Black" pitchFamily="34" charset="0"/>
              </a:rPr>
            </a:br>
            <a:r>
              <a:rPr lang="ru-RU" sz="1800" dirty="0" smtClean="0">
                <a:solidFill>
                  <a:schemeClr val="bg1"/>
                </a:solidFill>
              </a:rPr>
              <a:t> Л.В. Тарасов. Физика в природе. – М: «Просвещение», 1988. </a:t>
            </a:r>
            <a:br>
              <a:rPr lang="ru-RU" sz="1800" dirty="0" smtClean="0">
                <a:solidFill>
                  <a:schemeClr val="bg1"/>
                </a:solidFill>
              </a:rPr>
            </a:br>
            <a:r>
              <a:rPr lang="ru-RU" sz="1800" dirty="0" smtClean="0">
                <a:solidFill>
                  <a:schemeClr val="bg1"/>
                </a:solidFill>
              </a:rPr>
              <a:t>Д.Л. </a:t>
            </a:r>
            <a:r>
              <a:rPr lang="ru-RU" sz="1800" dirty="0" err="1" smtClean="0">
                <a:solidFill>
                  <a:schemeClr val="bg1"/>
                </a:solidFill>
              </a:rPr>
              <a:t>Франк-Каменецкий</a:t>
            </a:r>
            <a:r>
              <a:rPr lang="ru-RU" sz="1800" dirty="0" smtClean="0">
                <a:solidFill>
                  <a:schemeClr val="bg1"/>
                </a:solidFill>
              </a:rPr>
              <a:t>. Плазма – четвертое состояние вещества. – М: </a:t>
            </a:r>
            <a:r>
              <a:rPr lang="ru-RU" sz="1800" dirty="0" err="1" smtClean="0">
                <a:solidFill>
                  <a:schemeClr val="bg1"/>
                </a:solidFill>
              </a:rPr>
              <a:t>Атомиздат</a:t>
            </a:r>
            <a:r>
              <a:rPr lang="ru-RU" sz="1800" dirty="0" smtClean="0">
                <a:solidFill>
                  <a:schemeClr val="bg1"/>
                </a:solidFill>
              </a:rPr>
              <a:t>, 1968. </a:t>
            </a:r>
            <a:br>
              <a:rPr lang="ru-RU" sz="1800" dirty="0" smtClean="0">
                <a:solidFill>
                  <a:schemeClr val="bg1"/>
                </a:solidFill>
              </a:rPr>
            </a:br>
            <a:r>
              <a:rPr lang="ru-RU" sz="1800" dirty="0" smtClean="0">
                <a:solidFill>
                  <a:schemeClr val="bg1"/>
                </a:solidFill>
              </a:rPr>
              <a:t>Физический энциклопедический словарь. / Под ред. А.М. Прохорова. – М: «Советская энциклопедия», 1983. </a:t>
            </a:r>
            <a:br>
              <a:rPr lang="ru-RU" sz="1800" dirty="0" smtClean="0">
                <a:solidFill>
                  <a:schemeClr val="bg1"/>
                </a:solidFill>
              </a:rPr>
            </a:br>
            <a:r>
              <a:rPr lang="ru-RU" sz="1800" dirty="0" smtClean="0">
                <a:solidFill>
                  <a:schemeClr val="bg1"/>
                </a:solidFill>
              </a:rPr>
              <a:t>И.П. Стаханов. Физическая природа шаровой молнии. – М: </a:t>
            </a:r>
            <a:r>
              <a:rPr lang="ru-RU" sz="1800" dirty="0" err="1" smtClean="0">
                <a:solidFill>
                  <a:schemeClr val="bg1"/>
                </a:solidFill>
              </a:rPr>
              <a:t>Атомиздат</a:t>
            </a:r>
            <a:r>
              <a:rPr lang="ru-RU" sz="1800" dirty="0" smtClean="0">
                <a:solidFill>
                  <a:schemeClr val="bg1"/>
                </a:solidFill>
              </a:rPr>
              <a:t>, 1979. </a:t>
            </a:r>
            <a:br>
              <a:rPr lang="ru-RU" sz="1800" dirty="0" smtClean="0">
                <a:solidFill>
                  <a:schemeClr val="bg1"/>
                </a:solidFill>
              </a:rPr>
            </a:br>
            <a:r>
              <a:rPr lang="ru-RU" sz="1800" dirty="0" smtClean="0">
                <a:solidFill>
                  <a:schemeClr val="bg1"/>
                </a:solidFill>
              </a:rPr>
              <a:t>И.М. </a:t>
            </a:r>
            <a:r>
              <a:rPr lang="ru-RU" sz="1800" dirty="0" err="1" smtClean="0">
                <a:solidFill>
                  <a:schemeClr val="bg1"/>
                </a:solidFill>
              </a:rPr>
              <a:t>Имянитов</a:t>
            </a:r>
            <a:r>
              <a:rPr lang="ru-RU" sz="1800" dirty="0" smtClean="0">
                <a:solidFill>
                  <a:schemeClr val="bg1"/>
                </a:solidFill>
              </a:rPr>
              <a:t>, Д.Я. Тихий. За гранью закона. – Л: </a:t>
            </a:r>
            <a:r>
              <a:rPr lang="ru-RU" sz="1800" dirty="0" err="1" smtClean="0">
                <a:solidFill>
                  <a:schemeClr val="bg1"/>
                </a:solidFill>
              </a:rPr>
              <a:t>Гидрометеоиздат</a:t>
            </a:r>
            <a:r>
              <a:rPr lang="ru-RU" sz="1800" dirty="0" smtClean="0">
                <a:solidFill>
                  <a:schemeClr val="bg1"/>
                </a:solidFill>
              </a:rPr>
              <a:t>, 1967. </a:t>
            </a:r>
            <a:br>
              <a:rPr lang="ru-RU" sz="1800" dirty="0" smtClean="0">
                <a:solidFill>
                  <a:schemeClr val="bg1"/>
                </a:solidFill>
              </a:rPr>
            </a:br>
            <a:r>
              <a:rPr lang="ru-RU" sz="1800" dirty="0" smtClean="0">
                <a:solidFill>
                  <a:schemeClr val="bg1"/>
                </a:solidFill>
              </a:rPr>
              <a:t>И.Д. Артамонов. Иллюзия зрения. – М: Наука, 1969. </a:t>
            </a:r>
            <a:br>
              <a:rPr lang="ru-RU" sz="1800" dirty="0" smtClean="0">
                <a:solidFill>
                  <a:schemeClr val="bg1"/>
                </a:solidFill>
              </a:rPr>
            </a:br>
            <a:r>
              <a:rPr lang="ru-RU" sz="1800" dirty="0" smtClean="0">
                <a:solidFill>
                  <a:schemeClr val="bg1"/>
                </a:solidFill>
              </a:rPr>
              <a:t>И.К. </a:t>
            </a:r>
            <a:r>
              <a:rPr lang="ru-RU" sz="1800" dirty="0" err="1" smtClean="0">
                <a:solidFill>
                  <a:schemeClr val="bg1"/>
                </a:solidFill>
              </a:rPr>
              <a:t>Кикоин</a:t>
            </a:r>
            <a:r>
              <a:rPr lang="ru-RU" sz="1800" dirty="0" smtClean="0">
                <a:solidFill>
                  <a:schemeClr val="bg1"/>
                </a:solidFill>
              </a:rPr>
              <a:t>. Опыты в домашней лаборатории. Библиотечка «Квант», </a:t>
            </a:r>
            <a:r>
              <a:rPr lang="ru-RU" sz="1800" dirty="0" err="1" smtClean="0">
                <a:solidFill>
                  <a:schemeClr val="bg1"/>
                </a:solidFill>
              </a:rPr>
              <a:t>вып</a:t>
            </a:r>
            <a:r>
              <a:rPr lang="ru-RU" sz="1800" dirty="0" smtClean="0">
                <a:solidFill>
                  <a:schemeClr val="bg1"/>
                </a:solidFill>
              </a:rPr>
              <a:t>. 4. – М: Наука, 1981. </a:t>
            </a:r>
            <a:r>
              <a:rPr lang="ru-RU" sz="1800" b="1" dirty="0" smtClean="0">
                <a:solidFill>
                  <a:schemeClr val="bg1"/>
                </a:solidFill>
              </a:rPr>
              <a:t/>
            </a:r>
            <a:br>
              <a:rPr lang="ru-RU" sz="1800" b="1" dirty="0" smtClean="0">
                <a:solidFill>
                  <a:schemeClr val="bg1"/>
                </a:solidFill>
              </a:rPr>
            </a:br>
            <a:r>
              <a:rPr lang="ru-RU" sz="1800" u="sng" dirty="0" smtClean="0">
                <a:solidFill>
                  <a:schemeClr val="bg1"/>
                </a:solidFill>
                <a:hlinkClick r:id="rId4"/>
              </a:rPr>
              <a:t>Носков Н.К.</a:t>
            </a:r>
            <a:r>
              <a:rPr lang="ru-RU" sz="1800" dirty="0" smtClean="0">
                <a:solidFill>
                  <a:schemeClr val="bg1"/>
                </a:solidFill>
              </a:rPr>
              <a:t> </a:t>
            </a:r>
            <a:r>
              <a:rPr lang="ru-RU" sz="1800" u="sng" dirty="0" smtClean="0">
                <a:solidFill>
                  <a:schemeClr val="bg1"/>
                </a:solidFill>
                <a:hlinkClick r:id="rId5"/>
              </a:rPr>
              <a:t>Физическая модель шаровой молнии.</a:t>
            </a:r>
            <a:r>
              <a:rPr lang="ru-RU" sz="1800" dirty="0" smtClean="0">
                <a:solidFill>
                  <a:schemeClr val="bg1"/>
                </a:solidFill>
              </a:rPr>
              <a:t> </a:t>
            </a:r>
            <a:r>
              <a:rPr lang="ru-RU" sz="1800" u="sng" dirty="0" err="1" smtClean="0">
                <a:solidFill>
                  <a:schemeClr val="bg1"/>
                </a:solidFill>
                <a:hlinkClick r:id="rId6"/>
              </a:rPr>
              <a:t>НиТ</a:t>
            </a:r>
            <a:r>
              <a:rPr lang="ru-RU" sz="1800" dirty="0" smtClean="0">
                <a:solidFill>
                  <a:schemeClr val="bg1"/>
                </a:solidFill>
              </a:rPr>
              <a:t>, 1999. </a:t>
            </a:r>
            <a:br>
              <a:rPr lang="ru-RU" sz="1800" dirty="0" smtClean="0">
                <a:solidFill>
                  <a:schemeClr val="bg1"/>
                </a:solidFill>
              </a:rPr>
            </a:br>
            <a:r>
              <a:rPr lang="ru-RU" sz="1800" dirty="0" err="1" smtClean="0">
                <a:solidFill>
                  <a:schemeClr val="bg1"/>
                </a:solidFill>
              </a:rPr>
              <a:t>Маханьков</a:t>
            </a:r>
            <a:r>
              <a:rPr lang="ru-RU" sz="1800" dirty="0" smtClean="0">
                <a:solidFill>
                  <a:schemeClr val="bg1"/>
                </a:solidFill>
              </a:rPr>
              <a:t> Ю.П. </a:t>
            </a:r>
            <a:r>
              <a:rPr lang="ru-RU" sz="1800" u="sng" dirty="0" smtClean="0">
                <a:solidFill>
                  <a:schemeClr val="bg1"/>
                </a:solidFill>
                <a:hlinkClick r:id="rId7"/>
              </a:rPr>
              <a:t>Условия образования шаровой молнии</a:t>
            </a:r>
            <a:r>
              <a:rPr lang="ru-RU" sz="1800" dirty="0" smtClean="0">
                <a:solidFill>
                  <a:schemeClr val="bg1"/>
                </a:solidFill>
              </a:rPr>
              <a:t>. </a:t>
            </a:r>
            <a:r>
              <a:rPr lang="ru-RU" sz="1800" u="sng" dirty="0" err="1" smtClean="0">
                <a:solidFill>
                  <a:schemeClr val="bg1"/>
                </a:solidFill>
                <a:hlinkClick r:id="rId6"/>
              </a:rPr>
              <a:t>НиТ</a:t>
            </a:r>
            <a:r>
              <a:rPr lang="ru-RU" sz="1800" dirty="0" smtClean="0">
                <a:solidFill>
                  <a:schemeClr val="bg1"/>
                </a:solidFill>
              </a:rPr>
              <a:t>, 2000. </a:t>
            </a:r>
            <a:br>
              <a:rPr lang="ru-RU" sz="1800" dirty="0" smtClean="0">
                <a:solidFill>
                  <a:schemeClr val="bg1"/>
                </a:solidFill>
              </a:rPr>
            </a:br>
            <a:r>
              <a:rPr lang="ru-RU" sz="1800" dirty="0" err="1" smtClean="0">
                <a:solidFill>
                  <a:schemeClr val="bg1"/>
                </a:solidFill>
              </a:rPr>
              <a:t>Федосин</a:t>
            </a:r>
            <a:r>
              <a:rPr lang="ru-RU" sz="1800" dirty="0" smtClean="0">
                <a:solidFill>
                  <a:schemeClr val="bg1"/>
                </a:solidFill>
              </a:rPr>
              <a:t> С.Г., Ким А.С. </a:t>
            </a:r>
            <a:r>
              <a:rPr lang="ru-RU" sz="1800" u="sng" dirty="0" smtClean="0">
                <a:solidFill>
                  <a:schemeClr val="bg1"/>
                </a:solidFill>
                <a:hlinkClick r:id="rId8"/>
              </a:rPr>
              <a:t>Шаровая молния: электронно-ионная модель</a:t>
            </a:r>
            <a:r>
              <a:rPr lang="ru-RU" sz="1800" dirty="0" smtClean="0">
                <a:solidFill>
                  <a:schemeClr val="bg1"/>
                </a:solidFill>
              </a:rPr>
              <a:t>. </a:t>
            </a:r>
            <a:r>
              <a:rPr lang="ru-RU" sz="1800" u="sng" dirty="0" err="1" smtClean="0">
                <a:solidFill>
                  <a:schemeClr val="bg1"/>
                </a:solidFill>
                <a:hlinkClick r:id="rId6"/>
              </a:rPr>
              <a:t>НиТ</a:t>
            </a:r>
            <a:r>
              <a:rPr lang="ru-RU" sz="1800" dirty="0" smtClean="0">
                <a:solidFill>
                  <a:schemeClr val="bg1"/>
                </a:solidFill>
              </a:rPr>
              <a:t>, 2000. </a:t>
            </a:r>
            <a:br>
              <a:rPr lang="ru-RU" sz="1800" dirty="0" smtClean="0">
                <a:solidFill>
                  <a:schemeClr val="bg1"/>
                </a:solidFill>
              </a:rPr>
            </a:br>
            <a:r>
              <a:rPr lang="ru-RU" sz="1800" dirty="0" err="1" smtClean="0">
                <a:solidFill>
                  <a:schemeClr val="bg1"/>
                </a:solidFill>
              </a:rPr>
              <a:t>Резуев</a:t>
            </a:r>
            <a:r>
              <a:rPr lang="ru-RU" sz="1800" dirty="0" smtClean="0">
                <a:solidFill>
                  <a:schemeClr val="bg1"/>
                </a:solidFill>
              </a:rPr>
              <a:t> К.В. </a:t>
            </a:r>
            <a:r>
              <a:rPr lang="ru-RU" sz="1800" u="sng" dirty="0" smtClean="0">
                <a:solidFill>
                  <a:schemeClr val="bg1"/>
                </a:solidFill>
                <a:hlinkClick r:id="rId9"/>
              </a:rPr>
              <a:t>Шаровая молния</a:t>
            </a:r>
            <a:r>
              <a:rPr lang="ru-RU" sz="1800" dirty="0" smtClean="0">
                <a:solidFill>
                  <a:schemeClr val="bg1"/>
                </a:solidFill>
              </a:rPr>
              <a:t>. </a:t>
            </a:r>
            <a:r>
              <a:rPr lang="ru-RU" sz="1800" u="sng" dirty="0" err="1" smtClean="0">
                <a:solidFill>
                  <a:schemeClr val="bg1"/>
                </a:solidFill>
                <a:hlinkClick r:id="rId6"/>
              </a:rPr>
              <a:t>НиТ</a:t>
            </a:r>
            <a:r>
              <a:rPr lang="ru-RU" sz="1800" dirty="0" smtClean="0">
                <a:solidFill>
                  <a:schemeClr val="bg1"/>
                </a:solidFill>
              </a:rPr>
              <a:t>, 2002. </a:t>
            </a:r>
            <a:r>
              <a:rPr lang="ru-RU" sz="2700" dirty="0" smtClean="0">
                <a:solidFill>
                  <a:schemeClr val="bg1"/>
                </a:solidFill>
              </a:rPr>
              <a:t/>
            </a:r>
            <a:br>
              <a:rPr lang="ru-RU" sz="2700" dirty="0" smtClean="0">
                <a:solidFill>
                  <a:schemeClr val="bg1"/>
                </a:solidFill>
              </a:rPr>
            </a:br>
            <a:r>
              <a:rPr lang="ru-RU" sz="2000" b="1" dirty="0" smtClean="0">
                <a:solidFill>
                  <a:schemeClr val="bg1"/>
                </a:solidFill>
                <a:hlinkClick r:id="rId10"/>
              </a:rPr>
              <a:t> </a:t>
            </a:r>
            <a:r>
              <a:rPr lang="ru-RU" sz="2000" b="1" dirty="0" err="1" smtClean="0">
                <a:solidFill>
                  <a:schemeClr val="bg1"/>
                </a:solidFill>
                <a:hlinkClick r:id="rId10"/>
              </a:rPr>
              <a:t>www.unknownplanet.ru</a:t>
            </a:r>
            <a:r>
              <a:rPr lang="ru-RU" sz="2000" dirty="0" smtClean="0">
                <a:solidFill>
                  <a:schemeClr val="bg1"/>
                </a:solidFill>
              </a:rPr>
              <a:t/>
            </a:r>
            <a:br>
              <a:rPr lang="ru-RU" sz="2000" dirty="0" smtClean="0">
                <a:solidFill>
                  <a:schemeClr val="bg1"/>
                </a:solidFill>
              </a:rPr>
            </a:br>
            <a:r>
              <a:rPr lang="ru-RU" sz="2000" dirty="0" smtClean="0">
                <a:solidFill>
                  <a:schemeClr val="bg1"/>
                </a:solidFill>
              </a:rPr>
              <a:t> </a:t>
            </a:r>
            <a:r>
              <a:rPr lang="ru-RU" sz="1800" u="sng" dirty="0" smtClean="0">
                <a:solidFill>
                  <a:schemeClr val="bg1"/>
                </a:solidFill>
                <a:hlinkClick r:id="rId11"/>
              </a:rPr>
              <a:t> http://bluesbag1.narod.ru/index.html</a:t>
            </a:r>
            <a:r>
              <a:rPr lang="ru-RU" sz="1800" dirty="0" smtClean="0">
                <a:solidFill>
                  <a:schemeClr val="bg1"/>
                </a:solidFill>
              </a:rPr>
              <a:t/>
            </a:r>
            <a:br>
              <a:rPr lang="ru-RU" sz="1800" dirty="0" smtClean="0">
                <a:solidFill>
                  <a:schemeClr val="bg1"/>
                </a:solidFill>
              </a:rPr>
            </a:br>
            <a:r>
              <a:rPr lang="ru-RU" sz="1800" u="sng" dirty="0" smtClean="0">
                <a:solidFill>
                  <a:schemeClr val="bg1"/>
                </a:solidFill>
                <a:hlinkClick r:id="rId12"/>
              </a:rPr>
              <a:t> http://www.zeh.ru/shm/galerey.php</a:t>
            </a:r>
            <a:r>
              <a:rPr lang="ru-RU" sz="1300" dirty="0" smtClean="0">
                <a:solidFill>
                  <a:schemeClr val="bg1"/>
                </a:solidFill>
              </a:rPr>
              <a:t/>
            </a:r>
            <a:br>
              <a:rPr lang="ru-RU" sz="1300" dirty="0" smtClean="0">
                <a:solidFill>
                  <a:schemeClr val="bg1"/>
                </a:solidFill>
              </a:rPr>
            </a:br>
            <a:r>
              <a:rPr lang="ru-RU" sz="1600" dirty="0" smtClean="0"/>
              <a:t/>
            </a:r>
            <a:br>
              <a:rPr lang="ru-RU" sz="16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dirty="0"/>
          </a:p>
        </p:txBody>
      </p:sp>
    </p:spTree>
  </p:cSld>
  <p:clrMapOvr>
    <a:masterClrMapping/>
  </p:clrMapOvr>
  <p:transition spd="slow" advTm="10000">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User\Desktop\ФИЗИКА.СВЕТА\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72066" y="571480"/>
            <a:ext cx="3786214" cy="4643470"/>
          </a:xfrm>
        </p:spPr>
        <p:txBody>
          <a:bodyPr>
            <a:normAutofit fontScale="90000"/>
          </a:bodyPr>
          <a:lstStyle/>
          <a:p>
            <a:r>
              <a:rPr lang="ru-RU" sz="1800" dirty="0">
                <a:solidFill>
                  <a:schemeClr val="bg1"/>
                </a:solidFill>
                <a:latin typeface="Arial" pitchFamily="34" charset="0"/>
                <a:cs typeface="Arial" pitchFamily="34" charset="0"/>
              </a:rPr>
              <a:t>C точки зрения науки, молния - это вид электрического разряда, происходящего обычно при грозовых бурях. Существует несколько видов молний: разряды могут происходить между грозовым облаком и землей, между двумя облаками, внутри облака, уходить из облака в чистое небо. Они могут иметь разветвленный рисунок или представлять собой единый столб. Молнии, наблюдавшиеся во все времена, имели самые разнообразные формы - веревки, жгута, ленты, палки, цилиндра. Редкой формой является шаровая молния. </a:t>
            </a:r>
            <a:br>
              <a:rPr lang="ru-RU" sz="1800" dirty="0">
                <a:solidFill>
                  <a:schemeClr val="bg1"/>
                </a:solidFill>
                <a:latin typeface="Arial" pitchFamily="34" charset="0"/>
                <a:cs typeface="Arial" pitchFamily="34" charset="0"/>
              </a:rPr>
            </a:br>
            <a:endParaRPr lang="ru-RU" sz="1800" dirty="0">
              <a:solidFill>
                <a:schemeClr val="bg1"/>
              </a:solidFill>
              <a:latin typeface="Arial" pitchFamily="34" charset="0"/>
              <a:cs typeface="Arial" pitchFamily="34" charset="0"/>
            </a:endParaRPr>
          </a:p>
        </p:txBody>
      </p:sp>
    </p:spTree>
  </p:cSld>
  <p:clrMapOvr>
    <a:masterClrMapping/>
  </p:clrMapOvr>
  <p:transition spd="slow" advTm="10000">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929198"/>
            <a:ext cx="8229600" cy="1500190"/>
          </a:xfrm>
        </p:spPr>
        <p:txBody>
          <a:bodyPr>
            <a:normAutofit fontScale="90000"/>
          </a:bodyPr>
          <a:lstStyle/>
          <a:p>
            <a:r>
              <a:rPr kumimoji="0" lang="ru-RU" sz="1800" i="0" u="none" strike="noStrike" cap="none" normalizeH="0" baseline="0" dirty="0" smtClean="0">
                <a:ln>
                  <a:noFill/>
                </a:ln>
                <a:effectLst/>
                <a:latin typeface="Arial" pitchFamily="34" charset="0"/>
                <a:ea typeface="Times New Roman" pitchFamily="18" charset="0"/>
                <a:cs typeface="Arial" pitchFamily="34" charset="0"/>
              </a:rPr>
              <a:t> </a:t>
            </a:r>
            <a:r>
              <a:rPr kumimoji="0" lang="ru-RU" sz="2400" i="1" u="sng" strike="noStrike" cap="none" normalizeH="0" baseline="0" dirty="0" smtClean="0">
                <a:ln>
                  <a:noFill/>
                </a:ln>
                <a:solidFill>
                  <a:schemeClr val="bg1"/>
                </a:solidFill>
                <a:effectLst/>
                <a:latin typeface="Arial" pitchFamily="34" charset="0"/>
                <a:ea typeface="Times New Roman" pitchFamily="18" charset="0"/>
                <a:cs typeface="Arial" pitchFamily="34" charset="0"/>
              </a:rPr>
              <a:t>Формирование ствола молнии:</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r>
            <a:b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1</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lang="ru-RU" sz="1800" i="1" dirty="0">
                <a:solidFill>
                  <a:schemeClr val="bg1"/>
                </a:solidFill>
                <a:ea typeface="Times New Roman" pitchFamily="18" charset="0"/>
                <a:cs typeface="Arial" pitchFamily="34" charset="0"/>
              </a:rPr>
              <a:t>–</a:t>
            </a: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пространство насыщенное положительно заряженными ионами</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b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2</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lang="ru-RU" sz="1800" dirty="0">
                <a:solidFill>
                  <a:schemeClr val="bg1"/>
                </a:solidFill>
                <a:ea typeface="Times New Roman" pitchFamily="18" charset="0"/>
                <a:cs typeface="Arial" pitchFamily="34" charset="0"/>
              </a:rPr>
              <a:t>–</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область высокого давления;</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r>
            <a:b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lang="ru-RU" sz="1800" dirty="0">
                <a:solidFill>
                  <a:schemeClr val="bg1"/>
                </a:solidFill>
                <a:ea typeface="Times New Roman" pitchFamily="18" charset="0"/>
                <a:cs typeface="Arial" pitchFamily="34" charset="0"/>
              </a:rPr>
              <a:t>–</a:t>
            </a:r>
            <a:r>
              <a:rPr kumimoji="0" lang="ru-RU" sz="18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область, где происходит ионизация молекул воздуха электронами;</a:t>
            </a:r>
            <a:b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4 </a:t>
            </a:r>
            <a:r>
              <a:rPr lang="ru-RU" sz="1800" i="1" dirty="0">
                <a:solidFill>
                  <a:schemeClr val="bg1"/>
                </a:solidFill>
                <a:ea typeface="Times New Roman" pitchFamily="18" charset="0"/>
                <a:cs typeface="Arial" pitchFamily="34" charset="0"/>
              </a:rPr>
              <a:t>–</a:t>
            </a:r>
            <a:r>
              <a:rPr kumimoji="0" lang="ru-RU" sz="180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область низкого давления занятая электронами.</a:t>
            </a:r>
            <a:endParaRPr lang="ru-RU" sz="1800" dirty="0">
              <a:solidFill>
                <a:schemeClr val="bg1"/>
              </a:solidFill>
            </a:endParaRPr>
          </a:p>
        </p:txBody>
      </p:sp>
      <p:pic>
        <p:nvPicPr>
          <p:cNvPr id="4" name="Содержимое 3" descr="http://arisfera.info/lightning_articles/lightning_articles3/uosm_p02.gif"/>
          <p:cNvPicPr>
            <a:picLocks noGrp="1"/>
          </p:cNvPicPr>
          <p:nvPr>
            <p:ph idx="1"/>
          </p:nvPr>
        </p:nvPicPr>
        <p:blipFill>
          <a:blip r:embed="rId3" cstate="print"/>
          <a:srcRect/>
          <a:stretch>
            <a:fillRect/>
          </a:stretch>
        </p:blipFill>
        <p:spPr bwMode="auto">
          <a:xfrm>
            <a:off x="1071538" y="357166"/>
            <a:ext cx="6929486" cy="4143404"/>
          </a:xfrm>
          <a:prstGeom prst="rect">
            <a:avLst/>
          </a:prstGeom>
          <a:noFill/>
          <a:ln w="9525">
            <a:noFill/>
            <a:miter lim="800000"/>
            <a:headEnd/>
            <a:tailEnd/>
          </a:ln>
        </p:spPr>
      </p:pic>
    </p:spTree>
  </p:cSld>
  <p:clrMapOvr>
    <a:masterClrMapping/>
  </p:clrMapOvr>
  <p:transition spd="slow" advTm="10000">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a:bodyPr>
          <a:lstStyle/>
          <a:p>
            <a:r>
              <a:rPr lang="ru-RU" sz="2000" i="1" dirty="0" smtClean="0"/>
              <a:t>Молния – это сильный электрический разряд, который исходит из облака в направлении другого облака или в направлении земли. Этот разряд без труда дает начало пожарам, а также является достаточно мощным, чтобы нанести вред здоровью или даже убить человека. Молния также помогает природе помещать азот в землю, который является необходимым для роста растений.</a:t>
            </a:r>
            <a:endParaRPr lang="ru-RU" sz="2000" dirty="0"/>
          </a:p>
        </p:txBody>
      </p:sp>
      <p:pic>
        <p:nvPicPr>
          <p:cNvPr id="1026" name="Picture 2" descr="C:\Users\Пользователь\Desktop\молнии\4.jpg"/>
          <p:cNvPicPr>
            <a:picLocks noChangeAspect="1" noChangeArrowheads="1"/>
          </p:cNvPicPr>
          <p:nvPr/>
        </p:nvPicPr>
        <p:blipFill>
          <a:blip r:embed="rId3" cstate="print"/>
          <a:srcRect/>
          <a:stretch>
            <a:fillRect/>
          </a:stretch>
        </p:blipFill>
        <p:spPr bwMode="auto">
          <a:xfrm>
            <a:off x="5292080" y="2420888"/>
            <a:ext cx="3281311" cy="3490681"/>
          </a:xfrm>
          <a:prstGeom prst="rect">
            <a:avLst/>
          </a:prstGeom>
          <a:noFill/>
        </p:spPr>
      </p:pic>
      <p:pic>
        <p:nvPicPr>
          <p:cNvPr id="1027" name="Picture 3" descr="C:\Users\Пользователь\Desktop\молнии\2.jpg"/>
          <p:cNvPicPr>
            <a:picLocks noChangeAspect="1" noChangeArrowheads="1"/>
          </p:cNvPicPr>
          <p:nvPr/>
        </p:nvPicPr>
        <p:blipFill>
          <a:blip r:embed="rId4" cstate="print"/>
          <a:srcRect/>
          <a:stretch>
            <a:fillRect/>
          </a:stretch>
        </p:blipFill>
        <p:spPr bwMode="auto">
          <a:xfrm>
            <a:off x="323528" y="2348880"/>
            <a:ext cx="3528392" cy="3528392"/>
          </a:xfrm>
          <a:prstGeom prst="rect">
            <a:avLst/>
          </a:prstGeom>
          <a:noFill/>
        </p:spPr>
      </p:pic>
      <p:pic>
        <p:nvPicPr>
          <p:cNvPr id="6" name="Picture 7" descr="C:\Users\Пользователь\Desktop\картинки сборник\Clipart\Природа\Шторм\00044349.jpg"/>
          <p:cNvPicPr>
            <a:picLocks noChangeAspect="1" noChangeArrowheads="1"/>
          </p:cNvPicPr>
          <p:nvPr/>
        </p:nvPicPr>
        <p:blipFill>
          <a:blip r:embed="rId5" cstate="print"/>
          <a:srcRect/>
          <a:stretch>
            <a:fillRect/>
          </a:stretch>
        </p:blipFill>
        <p:spPr bwMode="auto">
          <a:xfrm>
            <a:off x="2452906" y="4005064"/>
            <a:ext cx="3703269" cy="2592288"/>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Century" pitchFamily="18" charset="0"/>
              </a:rPr>
              <a:t>Общие сведения о шаровой молнии</a:t>
            </a:r>
            <a:endParaRPr lang="ru-RU" b="1" dirty="0">
              <a:latin typeface="Century" pitchFamily="18" charset="0"/>
            </a:endParaRPr>
          </a:p>
        </p:txBody>
      </p:sp>
      <p:pic>
        <p:nvPicPr>
          <p:cNvPr id="3" name="Рисунок 2" descr="О природе шаровой молнии"/>
          <p:cNvPicPr/>
          <p:nvPr/>
        </p:nvPicPr>
        <p:blipFill>
          <a:blip r:embed="rId3" cstate="print"/>
          <a:srcRect/>
          <a:stretch>
            <a:fillRect/>
          </a:stretch>
        </p:blipFill>
        <p:spPr bwMode="auto">
          <a:xfrm>
            <a:off x="323528" y="908720"/>
            <a:ext cx="2853546" cy="2139350"/>
          </a:xfrm>
          <a:prstGeom prst="rect">
            <a:avLst/>
          </a:prstGeom>
          <a:noFill/>
          <a:ln w="9525">
            <a:noFill/>
            <a:miter lim="800000"/>
            <a:headEnd/>
            <a:tailEnd/>
          </a:ln>
        </p:spPr>
      </p:pic>
      <p:pic>
        <p:nvPicPr>
          <p:cNvPr id="4" name="Рисунок 3" descr="Структура шаровых молний"/>
          <p:cNvPicPr/>
          <p:nvPr/>
        </p:nvPicPr>
        <p:blipFill>
          <a:blip r:embed="rId4" cstate="print"/>
          <a:srcRect/>
          <a:stretch>
            <a:fillRect/>
          </a:stretch>
        </p:blipFill>
        <p:spPr bwMode="auto">
          <a:xfrm>
            <a:off x="3995936" y="1484784"/>
            <a:ext cx="2808312" cy="2304255"/>
          </a:xfrm>
          <a:prstGeom prst="rect">
            <a:avLst/>
          </a:prstGeom>
          <a:noFill/>
          <a:ln w="9525">
            <a:noFill/>
            <a:miter lim="800000"/>
            <a:headEnd/>
            <a:tailEnd/>
          </a:ln>
        </p:spPr>
      </p:pic>
      <p:pic>
        <p:nvPicPr>
          <p:cNvPr id="5" name="Рисунок 4" descr="Небесные взрывы"/>
          <p:cNvPicPr/>
          <p:nvPr/>
        </p:nvPicPr>
        <p:blipFill>
          <a:blip r:embed="rId5" cstate="print"/>
          <a:srcRect/>
          <a:stretch>
            <a:fillRect/>
          </a:stretch>
        </p:blipFill>
        <p:spPr bwMode="auto">
          <a:xfrm>
            <a:off x="1763688" y="1988840"/>
            <a:ext cx="2853546" cy="2139351"/>
          </a:xfrm>
          <a:prstGeom prst="rect">
            <a:avLst/>
          </a:prstGeom>
          <a:noFill/>
          <a:ln w="9525">
            <a:noFill/>
            <a:miter lim="800000"/>
            <a:headEnd/>
            <a:tailEnd/>
          </a:ln>
        </p:spPr>
      </p:pic>
      <p:pic>
        <p:nvPicPr>
          <p:cNvPr id="1026" name="Picture 2" descr="C:\Users\Пользователь\Desktop\молнии\3_min.jpg"/>
          <p:cNvPicPr>
            <a:picLocks noChangeAspect="1" noChangeArrowheads="1"/>
          </p:cNvPicPr>
          <p:nvPr/>
        </p:nvPicPr>
        <p:blipFill>
          <a:blip r:embed="rId6" cstate="print"/>
          <a:srcRect/>
          <a:stretch>
            <a:fillRect/>
          </a:stretch>
        </p:blipFill>
        <p:spPr bwMode="auto">
          <a:xfrm>
            <a:off x="5796136" y="980728"/>
            <a:ext cx="2987426" cy="2040558"/>
          </a:xfrm>
          <a:prstGeom prst="rect">
            <a:avLst/>
          </a:prstGeom>
          <a:noFill/>
        </p:spPr>
      </p:pic>
      <p:sp>
        <p:nvSpPr>
          <p:cNvPr id="7" name="Прямоугольник 6"/>
          <p:cNvSpPr/>
          <p:nvPr/>
        </p:nvSpPr>
        <p:spPr>
          <a:xfrm>
            <a:off x="251520" y="4221088"/>
            <a:ext cx="8424936" cy="2862322"/>
          </a:xfrm>
          <a:prstGeom prst="rect">
            <a:avLst/>
          </a:prstGeom>
        </p:spPr>
        <p:txBody>
          <a:bodyPr wrap="square">
            <a:spAutoFit/>
          </a:bodyPr>
          <a:lstStyle/>
          <a:p>
            <a:pPr algn="ctr"/>
            <a:r>
              <a:rPr lang="ru-RU" b="1" dirty="0" smtClean="0">
                <a:latin typeface="Arial Black" pitchFamily="34" charset="0"/>
              </a:rPr>
              <a:t>Цвет:</a:t>
            </a:r>
            <a:r>
              <a:rPr lang="ru-RU" dirty="0" smtClean="0">
                <a:latin typeface="Arial Black" pitchFamily="34" charset="0"/>
              </a:rPr>
              <a:t> самым распространенным является желтый, оранжевый (до красного), далее белый, голубой, попадаются и зеленые (об этом мы нашли очень интересную статью), кто-то видел даже черные и прозрачные (в воздухе видна летающая линза). Одним словом, с уверенностью сказать, что если вы увидели что-то фиолетового цвета в желтую полоску, и это не была ШМ, будет опрометчиво. Кстати, серьезно, в очень многих статьях отмечается, что ШМ бывает неоднородного цвета, пятнистой, и может даже менять цвет.</a:t>
            </a:r>
            <a:br>
              <a:rPr lang="ru-RU" dirty="0" smtClean="0">
                <a:latin typeface="Arial Black" pitchFamily="34" charset="0"/>
              </a:rPr>
            </a:br>
            <a:endParaRPr lang="ru-RU" dirty="0">
              <a:latin typeface="Arial Black" pitchFamily="34" charset="0"/>
            </a:endParaRPr>
          </a:p>
        </p:txBody>
      </p:sp>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bluesbag1.narod.ru/2010lightning-07z.jpg">
            <a:hlinkClick r:id="rId3"/>
          </p:cNvPr>
          <p:cNvPicPr/>
          <p:nvPr/>
        </p:nvPicPr>
        <p:blipFill>
          <a:blip r:embed="rId4" cstate="print"/>
          <a:srcRect/>
          <a:stretch>
            <a:fillRect/>
          </a:stretch>
        </p:blipFill>
        <p:spPr bwMode="auto">
          <a:xfrm>
            <a:off x="5364088" y="1628800"/>
            <a:ext cx="3456384" cy="504056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1930226"/>
          </a:xfrm>
        </p:spPr>
        <p:txBody>
          <a:bodyPr>
            <a:normAutofit fontScale="90000"/>
          </a:bodyPr>
          <a:lstStyle/>
          <a:p>
            <a:r>
              <a:rPr lang="ru-RU" sz="1800" b="1" dirty="0" smtClean="0">
                <a:latin typeface="Arial Black" pitchFamily="34" charset="0"/>
              </a:rPr>
              <a:t>Размер:</a:t>
            </a:r>
            <a:r>
              <a:rPr lang="ru-RU" sz="1800" dirty="0" smtClean="0">
                <a:latin typeface="Arial Black" pitchFamily="34" charset="0"/>
              </a:rPr>
              <a:t> тут самым распространенным является диаметр от 10 до 20 сантиметров. Реже встречаются экземпляры от 3 до 10 и от 20 до 35. Существование ШМ диаметром около метра так же не большая редкость, а еще бывают и несколько километровые гиганты. Остается только утешаться тем, что шар диаметром близким к километру вряд ли залетит вам в форточку. </a:t>
            </a:r>
            <a:r>
              <a:rPr lang="ru-RU" sz="1800" dirty="0" smtClean="0"/>
              <a:t/>
            </a:r>
            <a:br>
              <a:rPr lang="ru-RU" sz="1800" dirty="0" smtClean="0"/>
            </a:br>
            <a:endParaRPr lang="ru-RU" sz="1800" dirty="0"/>
          </a:p>
        </p:txBody>
      </p:sp>
      <p:pic>
        <p:nvPicPr>
          <p:cNvPr id="6" name="Picture 8" descr="C:\Users\Пользователь\Desktop\картинки сборник\Clipart\Природа\Шторм\00044439.jpg"/>
          <p:cNvPicPr>
            <a:picLocks noChangeAspect="1" noChangeArrowheads="1"/>
          </p:cNvPicPr>
          <p:nvPr/>
        </p:nvPicPr>
        <p:blipFill>
          <a:blip r:embed="rId5" cstate="print"/>
          <a:srcRect/>
          <a:stretch>
            <a:fillRect/>
          </a:stretch>
        </p:blipFill>
        <p:spPr bwMode="auto">
          <a:xfrm>
            <a:off x="323528" y="1700808"/>
            <a:ext cx="4752528" cy="4896544"/>
          </a:xfrm>
          <a:prstGeom prst="rect">
            <a:avLst/>
          </a:prstGeom>
          <a:noFill/>
        </p:spPr>
      </p:pic>
    </p:spTree>
  </p:cSld>
  <p:clrMapOvr>
    <a:masterClrMapping/>
  </p:clrMapOvr>
  <p:transition spd="slow" advTm="1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Пользователь\Desktop\картинки сборник\Clipart\Природа\Шторм\0004442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5536" y="0"/>
            <a:ext cx="8229600" cy="2664296"/>
          </a:xfrm>
        </p:spPr>
        <p:txBody>
          <a:bodyPr>
            <a:normAutofit fontScale="90000"/>
          </a:bodyPr>
          <a:lstStyle/>
          <a:p>
            <a:r>
              <a:rPr lang="ru-RU" sz="1800" dirty="0" smtClean="0"/>
              <a:t/>
            </a:r>
            <a:br>
              <a:rPr lang="ru-RU" sz="1800" dirty="0" smtClean="0"/>
            </a:br>
            <a:r>
              <a:rPr lang="ru-RU" sz="1800" b="1" dirty="0" smtClean="0">
                <a:solidFill>
                  <a:srgbClr val="FFFF00"/>
                </a:solidFill>
                <a:latin typeface="Arial Black" pitchFamily="34" charset="0"/>
              </a:rPr>
              <a:t>Температура:</a:t>
            </a:r>
            <a:r>
              <a:rPr lang="ru-RU" sz="1800" dirty="0" smtClean="0">
                <a:solidFill>
                  <a:srgbClr val="FFFF00"/>
                </a:solidFill>
                <a:latin typeface="Arial Black" pitchFamily="34" charset="0"/>
              </a:rPr>
              <a:t> Называется температура от комнатной до звездной. Чаще всего встречается упоминание о 100-1000 градусов. Но при этом об ощутимом тепле на расстоянии вытянутой руки нигде не написано. Как такое может быть судить уже физикам, а мы лишь с покорностью ищем упоминаний об отрицательной температуре шаровой молнии (если встретите, то напишите, пожалуйста, будем очень признательны). Во время взрыва, если таковым заканчивается ее жизнь, ШМ выделяет большое количество тепла, от которого может случиться пожар или иные повреждения. Поэтому после взрыва стоит обратить внимание на возможное возгорание. </a:t>
            </a:r>
            <a:endParaRPr lang="ru-RU" sz="1800" dirty="0"/>
          </a:p>
        </p:txBody>
      </p:sp>
    </p:spTree>
  </p:cSld>
  <p:clrMapOvr>
    <a:masterClrMapping/>
  </p:clrMapOvr>
  <p:transition spd="slow" advTm="10000">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2" descr="C:\Users\Пользователь\Desktop\картинки сборник\HQ Wallpapers 1600x1200 - Set #9 Scenery [falafel]\Ice Lightning.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3826768" cy="6034682"/>
          </a:xfrm>
        </p:spPr>
        <p:txBody>
          <a:bodyPr>
            <a:normAutofit fontScale="90000"/>
          </a:bodyPr>
          <a:lstStyle/>
          <a:p>
            <a:pPr algn="l"/>
            <a:r>
              <a:rPr lang="ru-RU" sz="2400" b="1" u="sng" dirty="0" smtClean="0"/>
              <a:t>Вес</a:t>
            </a:r>
            <a:r>
              <a:rPr lang="ru-RU" sz="2400" b="1" dirty="0" smtClean="0"/>
              <a:t>: везде написано чуть ли не одинаковым шрифтом: 5-7 грамм. И это не зависит от размеров. </a:t>
            </a:r>
            <a:br>
              <a:rPr lang="ru-RU" sz="2400" b="1" dirty="0" smtClean="0"/>
            </a:br>
            <a:r>
              <a:rPr lang="ru-RU" sz="2400" b="1" u="sng" dirty="0" smtClean="0"/>
              <a:t>Интенсивность свечения</a:t>
            </a:r>
            <a:r>
              <a:rPr lang="ru-RU" sz="2400" b="1" dirty="0" smtClean="0"/>
              <a:t>: по самому распространенному мнению, увидев ШМ, вы на несколько секунд совершенно бесплатно получите 100 ватную лампочку. Хотя она может совсем скоро начать портится и совсем угаснуть в конце. О свечении ШМ во время взрыва ничего не известно, скорее всего это сильная вспышка.  </a:t>
            </a:r>
            <a:r>
              <a:rPr lang="ru-RU" sz="2000" b="1" dirty="0" smtClean="0"/>
              <a:t/>
            </a:r>
            <a:br>
              <a:rPr lang="ru-RU" sz="2000" b="1" dirty="0" smtClean="0"/>
            </a:br>
            <a:endParaRPr lang="ru-RU" sz="2000" b="1" dirty="0"/>
          </a:p>
        </p:txBody>
      </p:sp>
    </p:spTree>
  </p:cSld>
  <p:clrMapOvr>
    <a:masterClrMapping/>
  </p:clrMapOvr>
  <p:transition spd="slow" advTm="10000">
    <p:wheel spokes="8"/>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827</Words>
  <Application>Microsoft Office PowerPoint</Application>
  <PresentationFormat>Экран (4:3)</PresentationFormat>
  <Paragraphs>48</Paragraphs>
  <Slides>25</Slides>
  <Notes>25</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МОЛНИИ</vt:lpstr>
      <vt:lpstr>Загадки природы</vt:lpstr>
      <vt:lpstr>C точки зрения науки, молния - это вид электрического разряда, происходящего обычно при грозовых бурях. Существует несколько видов молний: разряды могут происходить между грозовым облаком и землей, между двумя облаками, внутри облака, уходить из облака в чистое небо. Они могут иметь разветвленный рисунок или представлять собой единый столб. Молнии, наблюдавшиеся во все времена, имели самые разнообразные формы - веревки, жгута, ленты, палки, цилиндра. Редкой формой является шаровая молния.  </vt:lpstr>
      <vt:lpstr> Формирование ствола молнии: 1 – пространство насыщенное положительно заряженными ионами; 2 – область высокого давления; 3 – область, где происходит ионизация молекул воздуха электронами; 4 – область низкого давления занятая электронами.</vt:lpstr>
      <vt:lpstr>Молния – это сильный электрический разряд, который исходит из облака в направлении другого облака или в направлении земли. Этот разряд без труда дает начало пожарам, а также является достаточно мощным, чтобы нанести вред здоровью или даже убить человека. Молния также помогает природе помещать азот в землю, который является необходимым для роста растений.</vt:lpstr>
      <vt:lpstr>Общие сведения о шаровой молнии</vt:lpstr>
      <vt:lpstr>Размер: тут самым распространенным является диаметр от 10 до 20 сантиметров. Реже встречаются экземпляры от 3 до 10 и от 20 до 35. Существование ШМ диаметром около метра так же не большая редкость, а еще бывают и несколько километровые гиганты. Остается только утешаться тем, что шар диаметром близким к километру вряд ли залетит вам в форточку.  </vt:lpstr>
      <vt:lpstr> Температура: Называется температура от комнатной до звездной. Чаще всего встречается упоминание о 100-1000 градусов. Но при этом об ощутимом тепле на расстоянии вытянутой руки нигде не написано. Как такое может быть судить уже физикам, а мы лишь с покорностью ищем упоминаний об отрицательной температуре шаровой молнии (если встретите, то напишите, пожалуйста, будем очень признательны). Во время взрыва, если таковым заканчивается ее жизнь, ШМ выделяет большое количество тепла, от которого может случиться пожар или иные повреждения. Поэтому после взрыва стоит обратить внимание на возможное возгорание. </vt:lpstr>
      <vt:lpstr>Вес: везде написано чуть ли не одинаковым шрифтом: 5-7 грамм. И это не зависит от размеров.  Интенсивность свечения: по самому распространенному мнению, увидев ШМ, вы на несколько секунд совершенно бесплатно получите 100 ватную лампочку. Хотя она может совсем скоро начать портится и совсем угаснуть в конце. О свечении ШМ во время взрыва ничего не известно, скорее всего это сильная вспышка.   </vt:lpstr>
      <vt:lpstr>Поведение. С уверенность можно сказать только одно: шаровая молния любит проникать в дома или, цитируем, "проходить". Хотя иногда не делает этого, несмотря на то, что имеет неплохие шансы. Летает в зависимости от внешних условий. Она подвержена разнообразным воздействиям, начиная от земного притяжения и заканчивая электромагнитным полем. Она умеет проникать в любые, самые незаметные щели, "превращаясь при этом с сосиску". </vt:lpstr>
      <vt:lpstr>Время жизни: От нескольких до тридцати секунд - самая распространенная версия. Но бывает и минута, и десять, и час, и несколько дней. (вот о последнем пункте даже думать не хочется, страшно!) Единственное что настораживает: никто или почти никто не видел момента зарождения ШМ, а, следовательно, никто не знает, каков ее настоящий срок жизни.  Скорость передвижения: самое распространенно мнение, что ШМ летает, иногда медленно вращаясь, со скоростью 2-10 м/с. Т.е. может догнать бегущего человека. </vt:lpstr>
      <vt:lpstr>Презентация PowerPoint</vt:lpstr>
      <vt:lpstr>Презентация PowerPoint</vt:lpstr>
      <vt:lpstr>Презентация PowerPoint</vt:lpstr>
      <vt:lpstr>Как видели  шаровую молнию  люди прошлых столетий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Источники   Л.В. Тарасов. Физика в природе. – М: «Просвещение», 1988.  Д.Л. Франк-Каменецкий. Плазма – четвертое состояние вещества. – М: Атомиздат, 1968.  Физический энциклопедический словарь. / Под ред. А.М. Прохорова. – М: «Советская энциклопедия», 1983.  И.П. Стаханов. Физическая природа шаровой молнии. – М: Атомиздат, 1979.  И.М. Имянитов, Д.Я. Тихий. За гранью закона. – Л: Гидрометеоиздат, 1967.  И.Д. Артамонов. Иллюзия зрения. – М: Наука, 1969.  И.К. Кикоин. Опыты в домашней лаборатории. Библиотечка «Квант», вып. 4. – М: Наука, 1981.  Носков Н.К. Физическая модель шаровой молнии. НиТ, 1999.  Маханьков Ю.П. Условия образования шаровой молнии. НиТ, 2000.  Федосин С.Г., Ким А.С. Шаровая молния: электронно-ионная модель. НиТ, 2000.  Резуев К.В. Шаровая молния. НиТ, 2002.   www.unknownplanet.ru   http://bluesbag1.narod.ru/index.html  http://www.zeh.ru/shm/galerey.php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ШАРОВАЯ МОЛНИЯ</dc:title>
  <dc:creator>Учитель</dc:creator>
  <cp:lastModifiedBy>Sveta</cp:lastModifiedBy>
  <cp:revision>82</cp:revision>
  <dcterms:created xsi:type="dcterms:W3CDTF">2010-11-23T10:40:33Z</dcterms:created>
  <dcterms:modified xsi:type="dcterms:W3CDTF">2012-09-17T02:55:23Z</dcterms:modified>
</cp:coreProperties>
</file>